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9" r:id="rId4"/>
    <p:sldId id="268" r:id="rId5"/>
    <p:sldId id="267" r:id="rId6"/>
    <p:sldId id="261" r:id="rId7"/>
    <p:sldId id="269" r:id="rId8"/>
    <p:sldId id="260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C3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65561" autoAdjust="0"/>
  </p:normalViewPr>
  <p:slideViewPr>
    <p:cSldViewPr snapToGrid="0">
      <p:cViewPr varScale="1">
        <p:scale>
          <a:sx n="82" d="100"/>
          <a:sy n="82" d="100"/>
        </p:scale>
        <p:origin x="163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511640-E237-4602-A431-269C9B7EF223}" type="datetimeFigureOut">
              <a:rPr lang="en-CA" smtClean="0"/>
              <a:t>2021-12-07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F224B-04C0-43DF-937C-4BF3922FE5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5860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these:</a:t>
            </a:r>
          </a:p>
          <a:p>
            <a:r>
              <a:rPr lang="en-US" dirty="0"/>
              <a:t>Kentucky</a:t>
            </a:r>
          </a:p>
          <a:p>
            <a:r>
              <a:rPr lang="en-US" dirty="0"/>
              <a:t>KY</a:t>
            </a:r>
          </a:p>
          <a:p>
            <a:r>
              <a:rPr lang="en-CA" dirty="0"/>
              <a:t>Department of Fish and Wildlife Resources (KDFWR)</a:t>
            </a:r>
            <a:endParaRPr lang="en-US" dirty="0"/>
          </a:p>
          <a:p>
            <a:r>
              <a:rPr lang="en-CA" dirty="0"/>
              <a:t>Slide 2 – is it a titling state?</a:t>
            </a:r>
          </a:p>
          <a:p>
            <a:r>
              <a:rPr lang="en-CA" dirty="0"/>
              <a:t>Slide 6 - </a:t>
            </a:r>
          </a:p>
          <a:p>
            <a:r>
              <a:rPr lang="en-CA" dirty="0"/>
              <a:t>Slide 7 – fees info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9562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09303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12/7/2021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12/7/2021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12/7/2021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12/7/2021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12/7/2021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12/7/2021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12/7/2021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12/7/2021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12/7/2021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12/7/2021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12/7/2021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12/7/2021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12/7/2021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at-alert.com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6AC0B-FD74-4532-8705-A89332DE47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5400" y="2594114"/>
            <a:ext cx="10572000" cy="1463943"/>
          </a:xfrm>
        </p:spPr>
        <p:txBody>
          <a:bodyPr/>
          <a:lstStyle/>
          <a:p>
            <a:r>
              <a:rPr lang="en-US" dirty="0"/>
              <a:t>Kentucky</a:t>
            </a:r>
            <a:r>
              <a:rPr lang="en-CA" dirty="0"/>
              <a:t> Boat Registration</a:t>
            </a:r>
            <a:endParaRPr lang="en-CA" b="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B04CE269-283D-49DC-9035-306E8B7505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788742" y="187275"/>
            <a:ext cx="4206240" cy="1261872"/>
          </a:xfrm>
          <a:prstGeom prst="rect">
            <a:avLst/>
          </a:prstGeom>
        </p:spPr>
      </p:pic>
      <p:sp>
        <p:nvSpPr>
          <p:cNvPr id="5" name="TextBox 10">
            <a:extLst>
              <a:ext uri="{FF2B5EF4-FFF2-40B4-BE49-F238E27FC236}">
                <a16:creationId xmlns:a16="http://schemas.microsoft.com/office/drawing/2014/main" id="{B59F3E54-2544-4971-B2FB-06D2FFFA6DE9}"/>
              </a:ext>
            </a:extLst>
          </p:cNvPr>
          <p:cNvSpPr txBox="1"/>
          <p:nvPr/>
        </p:nvSpPr>
        <p:spPr>
          <a:xfrm>
            <a:off x="450574" y="6410812"/>
            <a:ext cx="3386760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954" y="5408136"/>
            <a:ext cx="74382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dirty="0"/>
              <a:t>KY Boat Registration Search – Visit our blog for more details</a:t>
            </a:r>
          </a:p>
        </p:txBody>
      </p:sp>
    </p:spTree>
    <p:extLst>
      <p:ext uri="{BB962C8B-B14F-4D97-AF65-F5344CB8AC3E}">
        <p14:creationId xmlns:p14="http://schemas.microsoft.com/office/powerpoint/2010/main" val="4125933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96" y="373750"/>
            <a:ext cx="9038849" cy="1295976"/>
          </a:xfrm>
        </p:spPr>
        <p:txBody>
          <a:bodyPr/>
          <a:lstStyle/>
          <a:p>
            <a:pPr algn="ctr"/>
            <a:r>
              <a:rPr lang="en-CA" sz="3200" b="0" dirty="0"/>
              <a:t>Boaters should know about registration requirements, recording methods, and title search guidelines for the </a:t>
            </a:r>
            <a:r>
              <a:rPr lang="en-CA" sz="3200" b="0" u="sng" dirty="0"/>
              <a:t>State of Kentucky</a:t>
            </a:r>
            <a:endParaRPr lang="en-US" sz="3200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0575" y="2425700"/>
            <a:ext cx="1143839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Some states have titling for boats and others do not. Kentucky does issue both.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Go to the Department of Fish and Wildlife Resources (KDFWR) to get these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Boat Registration Numbers in Kentucky start with the letters “</a:t>
            </a:r>
            <a:r>
              <a:rPr lang="en-CA" sz="2800" b="1" u="sng" dirty="0"/>
              <a:t>KY</a:t>
            </a:r>
            <a:r>
              <a:rPr lang="en-CA" sz="2800" dirty="0"/>
              <a:t>”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The Reg. No. must be displayed on the hull with a registration sticker</a:t>
            </a:r>
          </a:p>
        </p:txBody>
      </p:sp>
    </p:spTree>
    <p:extLst>
      <p:ext uri="{BB962C8B-B14F-4D97-AF65-F5344CB8AC3E}">
        <p14:creationId xmlns:p14="http://schemas.microsoft.com/office/powerpoint/2010/main" val="2416175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00" y="398216"/>
            <a:ext cx="5842000" cy="1068393"/>
          </a:xfrm>
        </p:spPr>
        <p:txBody>
          <a:bodyPr/>
          <a:lstStyle/>
          <a:p>
            <a:pPr algn="ctr"/>
            <a:r>
              <a:rPr lang="en-US" dirty="0"/>
              <a:t>State Reg. No.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pic>
        <p:nvPicPr>
          <p:cNvPr id="1026" name="Picture 2" descr="California Boat Registration History Report by boat-alert.c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2479675"/>
            <a:ext cx="6857030" cy="2209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96900" y="5139035"/>
            <a:ext cx="100794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Not to be confused with the HIN Number. </a:t>
            </a:r>
          </a:p>
        </p:txBody>
      </p:sp>
    </p:spTree>
    <p:extLst>
      <p:ext uri="{BB962C8B-B14F-4D97-AF65-F5344CB8AC3E}">
        <p14:creationId xmlns:p14="http://schemas.microsoft.com/office/powerpoint/2010/main" val="551727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HULL ID Number location</a:t>
            </a:r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02675D-1E24-4706-BC00-1ED8F343DA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265" r="45248"/>
          <a:stretch/>
        </p:blipFill>
        <p:spPr>
          <a:xfrm>
            <a:off x="2077396" y="2135658"/>
            <a:ext cx="5791200" cy="399368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D6AF5BE-0050-4E61-93A8-7567EA932582}"/>
              </a:ext>
            </a:extLst>
          </p:cNvPr>
          <p:cNvSpPr/>
          <p:nvPr/>
        </p:nvSpPr>
        <p:spPr>
          <a:xfrm>
            <a:off x="6630504" y="4293703"/>
            <a:ext cx="583096" cy="556593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868596" y="3652511"/>
            <a:ext cx="4165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A “State assigned” hull ID would have the letters “</a:t>
            </a:r>
            <a:r>
              <a:rPr lang="en-CA" sz="2400" b="1" u="sng" dirty="0"/>
              <a:t>KY</a:t>
            </a:r>
            <a:r>
              <a:rPr lang="en-CA" sz="2400" b="1" dirty="0"/>
              <a:t>Z</a:t>
            </a:r>
            <a:r>
              <a:rPr lang="en-CA" sz="2400" dirty="0"/>
              <a:t>” in its 12 character HIN. All others would have the manufacturer code instead.</a:t>
            </a:r>
          </a:p>
        </p:txBody>
      </p:sp>
    </p:spTree>
    <p:extLst>
      <p:ext uri="{BB962C8B-B14F-4D97-AF65-F5344CB8AC3E}">
        <p14:creationId xmlns:p14="http://schemas.microsoft.com/office/powerpoint/2010/main" val="1936210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Liens In Kentucky</a:t>
            </a:r>
            <a:endParaRPr lang="en-CA" sz="360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1800" y="2489200"/>
            <a:ext cx="1145716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Claims, Liens or Security interests on any non-documented boats are recorded with the Department of Fish and Wildlife Resources (KDFWR) in the State of Kentucky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Look for these on the registration certificate and title before you buy a pre-owned boat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If the vessel is USCG documented, a lender’s security interests will be recorded with the National Vessel Documentation Center (NVDC) (ordered at </a:t>
            </a:r>
            <a:r>
              <a:rPr lang="en-CA" sz="2800" b="1" dirty="0"/>
              <a:t>boat-abstract.com</a:t>
            </a:r>
            <a:r>
              <a:rPr lang="en-CA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41921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Boat Registration Lookup In Kentucky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5"/>
            <a:ext cx="11342864" cy="3691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Boat title and registration records in Kentucky</a:t>
            </a:r>
            <a:r>
              <a:rPr lang="en-CA" sz="3200" dirty="0"/>
              <a:t> are maintained by the Department of Fish and Wildlife Resources (KDFWR). 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Only</a:t>
            </a:r>
            <a:r>
              <a:rPr lang="en-CA" sz="3200" dirty="0"/>
              <a:t> </a:t>
            </a:r>
            <a:r>
              <a:rPr lang="en-CA" sz="3200" b="1" dirty="0"/>
              <a:t>owners</a:t>
            </a:r>
            <a:r>
              <a:rPr lang="en-CA" sz="3200" dirty="0"/>
              <a:t> can search their records online on their website due to strict privacy laws.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614449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Titling Requirement and Fees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5"/>
            <a:ext cx="11342864" cy="22143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Titling REQUIRED: Yes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EFFECTIVE DATE : 1/1/1990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Fee: $9 – $65 depending on length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4008570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26" y="522439"/>
            <a:ext cx="7587974" cy="1068393"/>
          </a:xfrm>
        </p:spPr>
        <p:txBody>
          <a:bodyPr/>
          <a:lstStyle/>
          <a:p>
            <a:pPr algn="ctr"/>
            <a:r>
              <a:rPr lang="en-US" dirty="0"/>
              <a:t>About Boat-Alert.com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3479524" y="5966312"/>
            <a:ext cx="5200926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 i="1" spc="47" dirty="0">
                <a:latin typeface="Overpass Light"/>
              </a:rPr>
              <a:t>BOAT-ALERT – The Carfax for Boats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0574" y="2603838"/>
            <a:ext cx="1125882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 Boat-Alert.com database combines tens of nationwide databases into a single place so you can search in a matter of minutes.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These include records for stolen boats, marine lien claims, boating accidents, pollution incidents, auctioned boats, factory recalls, and boat manufacturers.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Some States will give more data than others.</a:t>
            </a:r>
          </a:p>
        </p:txBody>
      </p:sp>
    </p:spTree>
    <p:extLst>
      <p:ext uri="{BB962C8B-B14F-4D97-AF65-F5344CB8AC3E}">
        <p14:creationId xmlns:p14="http://schemas.microsoft.com/office/powerpoint/2010/main" val="334826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23400-64C4-44F4-8F81-93B01A5B5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497" y="2671972"/>
            <a:ext cx="3513245" cy="1514056"/>
          </a:xfrm>
        </p:spPr>
        <p:txBody>
          <a:bodyPr/>
          <a:lstStyle/>
          <a:p>
            <a:r>
              <a:rPr lang="en-US" sz="4400" dirty="0"/>
              <a:t>Thank you for listening!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FF08F0C-2E5D-4B34-A40D-4AC8D9FD3129}"/>
              </a:ext>
            </a:extLst>
          </p:cNvPr>
          <p:cNvGrpSpPr/>
          <p:nvPr/>
        </p:nvGrpSpPr>
        <p:grpSpPr>
          <a:xfrm>
            <a:off x="6572319" y="881613"/>
            <a:ext cx="5037245" cy="3679740"/>
            <a:chOff x="1021771" y="3538395"/>
            <a:chExt cx="5947420" cy="481321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03D295A-8233-4634-B70B-53BFD1CC5F13}"/>
                </a:ext>
              </a:extLst>
            </p:cNvPr>
            <p:cNvGrpSpPr/>
            <p:nvPr/>
          </p:nvGrpSpPr>
          <p:grpSpPr>
            <a:xfrm>
              <a:off x="1021771" y="5180690"/>
              <a:ext cx="5947419" cy="3170918"/>
              <a:chOff x="-9240" y="156378"/>
              <a:chExt cx="7929893" cy="4191256"/>
            </a:xfrm>
          </p:grpSpPr>
          <p:sp>
            <p:nvSpPr>
              <p:cNvPr id="8" name="TextBox 5">
                <a:extLst>
                  <a:ext uri="{FF2B5EF4-FFF2-40B4-BE49-F238E27FC236}">
                    <a16:creationId xmlns:a16="http://schemas.microsoft.com/office/drawing/2014/main" id="{36FDE7B1-65DF-4BB5-8C68-D0B7C3FB1241}"/>
                  </a:ext>
                </a:extLst>
              </p:cNvPr>
              <p:cNvSpPr txBox="1"/>
              <p:nvPr/>
            </p:nvSpPr>
            <p:spPr>
              <a:xfrm>
                <a:off x="-9238" y="156378"/>
                <a:ext cx="7929891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Website</a:t>
                </a:r>
              </a:p>
            </p:txBody>
          </p:sp>
          <p:sp>
            <p:nvSpPr>
              <p:cNvPr id="9" name="TextBox 6">
                <a:extLst>
                  <a:ext uri="{FF2B5EF4-FFF2-40B4-BE49-F238E27FC236}">
                    <a16:creationId xmlns:a16="http://schemas.microsoft.com/office/drawing/2014/main" id="{45F6B7B8-516D-4E29-B12C-6019B1C9D44E}"/>
                  </a:ext>
                </a:extLst>
              </p:cNvPr>
              <p:cNvSpPr txBox="1"/>
              <p:nvPr/>
            </p:nvSpPr>
            <p:spPr>
              <a:xfrm>
                <a:off x="-9240" y="771920"/>
                <a:ext cx="7929890" cy="124284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  <a:hlinkClick r:id="rId3"/>
                  </a:rPr>
                  <a:t>www.boat-alert.com</a:t>
                </a:r>
                <a:endParaRPr lang="en-US" spc="72" dirty="0">
                  <a:latin typeface="Overpass Light"/>
                </a:endParaRPr>
              </a:p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endParaRPr lang="en-US" spc="72" dirty="0">
                  <a:latin typeface="Overpass Light"/>
                </a:endParaRPr>
              </a:p>
            </p:txBody>
          </p:sp>
          <p:sp>
            <p:nvSpPr>
              <p:cNvPr id="10" name="TextBox 7">
                <a:extLst>
                  <a:ext uri="{FF2B5EF4-FFF2-40B4-BE49-F238E27FC236}">
                    <a16:creationId xmlns:a16="http://schemas.microsoft.com/office/drawing/2014/main" id="{5B59CFF6-315D-4F5E-917C-8AE4B26EA606}"/>
                  </a:ext>
                </a:extLst>
              </p:cNvPr>
              <p:cNvSpPr txBox="1"/>
              <p:nvPr/>
            </p:nvSpPr>
            <p:spPr>
              <a:xfrm>
                <a:off x="-9240" y="1600587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Email</a:t>
                </a:r>
              </a:p>
            </p:txBody>
          </p:sp>
          <p:sp>
            <p:nvSpPr>
              <p:cNvPr id="11" name="TextBox 8">
                <a:extLst>
                  <a:ext uri="{FF2B5EF4-FFF2-40B4-BE49-F238E27FC236}">
                    <a16:creationId xmlns:a16="http://schemas.microsoft.com/office/drawing/2014/main" id="{FF4EBD65-3949-4652-A248-7E53E1B0D29C}"/>
                  </a:ext>
                </a:extLst>
              </p:cNvPr>
              <p:cNvSpPr txBox="1"/>
              <p:nvPr/>
            </p:nvSpPr>
            <p:spPr>
              <a:xfrm>
                <a:off x="-9240" y="2312269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 err="1">
                    <a:latin typeface="Overpass Light"/>
                  </a:rPr>
                  <a:t>boatalert</a:t>
                </a:r>
                <a:r>
                  <a:rPr lang="en-US" spc="72" dirty="0">
                    <a:latin typeface="Overpass Light"/>
                  </a:rPr>
                  <a:t>@ </a:t>
                </a:r>
                <a:r>
                  <a:rPr lang="en-US" spc="72" dirty="0" err="1">
                    <a:latin typeface="Overpass Light"/>
                  </a:rPr>
                  <a:t>certifiedreports.zohodesk</a:t>
                </a:r>
                <a:r>
                  <a:rPr lang="en-US" spc="72" dirty="0">
                    <a:latin typeface="Overpass Light"/>
                  </a:rPr>
                  <a:t>. com</a:t>
                </a:r>
              </a:p>
            </p:txBody>
          </p:sp>
          <p:sp>
            <p:nvSpPr>
              <p:cNvPr id="12" name="TextBox 9">
                <a:extLst>
                  <a:ext uri="{FF2B5EF4-FFF2-40B4-BE49-F238E27FC236}">
                    <a16:creationId xmlns:a16="http://schemas.microsoft.com/office/drawing/2014/main" id="{ABDE3269-638B-425E-A278-327D866653EF}"/>
                  </a:ext>
                </a:extLst>
              </p:cNvPr>
              <p:cNvSpPr txBox="1"/>
              <p:nvPr/>
            </p:nvSpPr>
            <p:spPr>
              <a:xfrm>
                <a:off x="-9240" y="3025816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Contact number</a:t>
                </a:r>
              </a:p>
            </p:txBody>
          </p:sp>
          <p:sp>
            <p:nvSpPr>
              <p:cNvPr id="13" name="TextBox 10">
                <a:extLst>
                  <a:ext uri="{FF2B5EF4-FFF2-40B4-BE49-F238E27FC236}">
                    <a16:creationId xmlns:a16="http://schemas.microsoft.com/office/drawing/2014/main" id="{5949ECB3-8658-4691-93FA-B0F42D02C717}"/>
                  </a:ext>
                </a:extLst>
              </p:cNvPr>
              <p:cNvSpPr txBox="1"/>
              <p:nvPr/>
            </p:nvSpPr>
            <p:spPr>
              <a:xfrm>
                <a:off x="-9240" y="3806634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</a:rPr>
                  <a:t>1-855-HIN-ALERT</a:t>
                </a:r>
              </a:p>
            </p:txBody>
          </p:sp>
        </p:grp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FB5210E4-C5A5-4593-952D-B167305B8D74}"/>
                </a:ext>
              </a:extLst>
            </p:cNvPr>
            <p:cNvSpPr txBox="1"/>
            <p:nvPr/>
          </p:nvSpPr>
          <p:spPr>
            <a:xfrm>
              <a:off x="1021773" y="4072619"/>
              <a:ext cx="5947418" cy="409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  <a:spcBef>
                  <a:spcPct val="0"/>
                </a:spcBef>
              </a:pPr>
              <a:endParaRPr lang="en-US" spc="72" dirty="0">
                <a:latin typeface="Overpass Light"/>
              </a:endParaRPr>
            </a:p>
          </p:txBody>
        </p:sp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9BA08391-D0CD-4902-B7C8-589D85AF6381}"/>
                </a:ext>
              </a:extLst>
            </p:cNvPr>
            <p:cNvSpPr txBox="1"/>
            <p:nvPr/>
          </p:nvSpPr>
          <p:spPr>
            <a:xfrm>
              <a:off x="1021773" y="3538395"/>
              <a:ext cx="5947418" cy="461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  <a:spcBef>
                  <a:spcPct val="0"/>
                </a:spcBef>
              </a:pPr>
              <a:endParaRPr lang="en-US" u="sng" spc="84" dirty="0">
                <a:latin typeface="Overpass Light Italics"/>
              </a:endParaRPr>
            </a:p>
          </p:txBody>
        </p:sp>
      </p:grpSp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1149074" y="50900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i="1" spc="47" dirty="0">
                <a:latin typeface="Overpass Light"/>
              </a:rPr>
              <a:t>BOAT ALERT HISTORY REPORT</a:t>
            </a:r>
          </a:p>
        </p:txBody>
      </p:sp>
    </p:spTree>
    <p:extLst>
      <p:ext uri="{BB962C8B-B14F-4D97-AF65-F5344CB8AC3E}">
        <p14:creationId xmlns:p14="http://schemas.microsoft.com/office/powerpoint/2010/main" val="158300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C09B7A7-21E6-4EA9-BC5A-9B69389CF770}"/>
              </a:ext>
            </a:extLst>
          </p:cNvPr>
          <p:cNvGrpSpPr/>
          <p:nvPr/>
        </p:nvGrpSpPr>
        <p:grpSpPr>
          <a:xfrm>
            <a:off x="685800" y="4003584"/>
            <a:ext cx="10820400" cy="1850563"/>
            <a:chOff x="1028701" y="6065456"/>
            <a:chExt cx="16230601" cy="2775845"/>
          </a:xfrm>
          <a:solidFill>
            <a:srgbClr val="0CC3BA"/>
          </a:solidFill>
        </p:grpSpPr>
        <p:grpSp>
          <p:nvGrpSpPr>
            <p:cNvPr id="20" name="Group 2">
              <a:extLst>
                <a:ext uri="{FF2B5EF4-FFF2-40B4-BE49-F238E27FC236}">
                  <a16:creationId xmlns:a16="http://schemas.microsoft.com/office/drawing/2014/main" id="{38B5FBE1-4823-4672-B200-7B57F9AAECF9}"/>
                </a:ext>
              </a:extLst>
            </p:cNvPr>
            <p:cNvGrpSpPr/>
            <p:nvPr/>
          </p:nvGrpSpPr>
          <p:grpSpPr>
            <a:xfrm>
              <a:off x="1028701" y="6065456"/>
              <a:ext cx="16230601" cy="2775845"/>
              <a:chOff x="0" y="0"/>
              <a:chExt cx="5490351" cy="938989"/>
            </a:xfrm>
            <a:grpFill/>
          </p:grpSpPr>
          <p:sp>
            <p:nvSpPr>
              <p:cNvPr id="33" name="Freeform 3">
                <a:extLst>
                  <a:ext uri="{FF2B5EF4-FFF2-40B4-BE49-F238E27FC236}">
                    <a16:creationId xmlns:a16="http://schemas.microsoft.com/office/drawing/2014/main" id="{4F8A8D61-D420-470B-BE1E-9D118758F2CF}"/>
                  </a:ext>
                </a:extLst>
              </p:cNvPr>
              <p:cNvSpPr/>
              <p:nvPr/>
            </p:nvSpPr>
            <p:spPr>
              <a:xfrm>
                <a:off x="0" y="0"/>
                <a:ext cx="5490351" cy="938989"/>
              </a:xfrm>
              <a:custGeom>
                <a:avLst/>
                <a:gdLst/>
                <a:ahLst/>
                <a:cxnLst/>
                <a:rect l="l" t="t" r="r" b="b"/>
                <a:pathLst>
                  <a:path w="5490351" h="938989">
                    <a:moveTo>
                      <a:pt x="0" y="0"/>
                    </a:moveTo>
                    <a:lnTo>
                      <a:pt x="5490351" y="0"/>
                    </a:lnTo>
                    <a:lnTo>
                      <a:pt x="5490351" y="938989"/>
                    </a:lnTo>
                    <a:lnTo>
                      <a:pt x="0" y="938989"/>
                    </a:lnTo>
                    <a:close/>
                  </a:path>
                </a:pathLst>
              </a:custGeom>
              <a:grpFill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</p:sp>
        </p:grpSp>
        <p:grpSp>
          <p:nvGrpSpPr>
            <p:cNvPr id="21" name="Group 10">
              <a:extLst>
                <a:ext uri="{FF2B5EF4-FFF2-40B4-BE49-F238E27FC236}">
                  <a16:creationId xmlns:a16="http://schemas.microsoft.com/office/drawing/2014/main" id="{5B318449-BCAA-4319-8CCF-784FB22CBBFC}"/>
                </a:ext>
              </a:extLst>
            </p:cNvPr>
            <p:cNvGrpSpPr/>
            <p:nvPr/>
          </p:nvGrpSpPr>
          <p:grpSpPr>
            <a:xfrm>
              <a:off x="3179352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31" name="TextBox 11">
                <a:extLst>
                  <a:ext uri="{FF2B5EF4-FFF2-40B4-BE49-F238E27FC236}">
                    <a16:creationId xmlns:a16="http://schemas.microsoft.com/office/drawing/2014/main" id="{5E4D7371-31CE-4C12-BEA2-8C8B091B1B7A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Facebook</a:t>
                </a:r>
              </a:p>
            </p:txBody>
          </p:sp>
          <p:sp>
            <p:nvSpPr>
              <p:cNvPr id="32" name="TextBox 12">
                <a:extLst>
                  <a:ext uri="{FF2B5EF4-FFF2-40B4-BE49-F238E27FC236}">
                    <a16:creationId xmlns:a16="http://schemas.microsoft.com/office/drawing/2014/main" id="{654C900B-5BB2-46B5-ADA3-411A34B8A905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 dirty="0">
                    <a:solidFill>
                      <a:schemeClr val="bg1"/>
                    </a:solidFill>
                    <a:latin typeface="Overpass Light"/>
                  </a:rPr>
                  <a:t>@boatalert</a:t>
                </a:r>
              </a:p>
            </p:txBody>
          </p:sp>
        </p:grpSp>
        <p:grpSp>
          <p:nvGrpSpPr>
            <p:cNvPr id="22" name="Group 14">
              <a:extLst>
                <a:ext uri="{FF2B5EF4-FFF2-40B4-BE49-F238E27FC236}">
                  <a16:creationId xmlns:a16="http://schemas.microsoft.com/office/drawing/2014/main" id="{699E3FF8-47E5-4C52-BB54-097FAF8ECB14}"/>
                </a:ext>
              </a:extLst>
            </p:cNvPr>
            <p:cNvGrpSpPr/>
            <p:nvPr/>
          </p:nvGrpSpPr>
          <p:grpSpPr>
            <a:xfrm>
              <a:off x="8710617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9" name="TextBox 15">
                <a:extLst>
                  <a:ext uri="{FF2B5EF4-FFF2-40B4-BE49-F238E27FC236}">
                    <a16:creationId xmlns:a16="http://schemas.microsoft.com/office/drawing/2014/main" id="{7509B062-F1FE-467A-A97D-3966A04040B9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Twitter</a:t>
                </a:r>
              </a:p>
            </p:txBody>
          </p:sp>
          <p:sp>
            <p:nvSpPr>
              <p:cNvPr id="30" name="TextBox 16">
                <a:extLst>
                  <a:ext uri="{FF2B5EF4-FFF2-40B4-BE49-F238E27FC236}">
                    <a16:creationId xmlns:a16="http://schemas.microsoft.com/office/drawing/2014/main" id="{B57AC92E-DFB2-4275-9AD4-84902F81F591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@hindecoder</a:t>
                </a:r>
              </a:p>
            </p:txBody>
          </p:sp>
        </p:grpSp>
        <p:grpSp>
          <p:nvGrpSpPr>
            <p:cNvPr id="23" name="Group 17">
              <a:extLst>
                <a:ext uri="{FF2B5EF4-FFF2-40B4-BE49-F238E27FC236}">
                  <a16:creationId xmlns:a16="http://schemas.microsoft.com/office/drawing/2014/main" id="{8F70C874-4FAF-4169-BC12-410712FECA2D}"/>
                </a:ext>
              </a:extLst>
            </p:cNvPr>
            <p:cNvGrpSpPr/>
            <p:nvPr/>
          </p:nvGrpSpPr>
          <p:grpSpPr>
            <a:xfrm>
              <a:off x="14241884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7" name="TextBox 18">
                <a:extLst>
                  <a:ext uri="{FF2B5EF4-FFF2-40B4-BE49-F238E27FC236}">
                    <a16:creationId xmlns:a16="http://schemas.microsoft.com/office/drawing/2014/main" id="{0B57F8FB-7A55-474D-A3E8-AF9038E5FB72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>
                    <a:solidFill>
                      <a:schemeClr val="bg1"/>
                    </a:solidFill>
                    <a:latin typeface="Overpass Light Italics"/>
                  </a:rPr>
                  <a:t>YouTube</a:t>
                </a:r>
              </a:p>
            </p:txBody>
          </p:sp>
          <p:sp>
            <p:nvSpPr>
              <p:cNvPr id="28" name="TextBox 19">
                <a:extLst>
                  <a:ext uri="{FF2B5EF4-FFF2-40B4-BE49-F238E27FC236}">
                    <a16:creationId xmlns:a16="http://schemas.microsoft.com/office/drawing/2014/main" id="{D09CCBFD-B640-4E37-BDAA-6A8DC7E255CF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Boat Alert</a:t>
                </a:r>
              </a:p>
            </p:txBody>
          </p:sp>
        </p:grp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2035558-2BFC-466D-B78D-57C3F10F9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7562" y="6438901"/>
              <a:ext cx="1786310" cy="1786311"/>
            </a:xfrm>
            <a:prstGeom prst="rect">
              <a:avLst/>
            </a:prstGeom>
            <a:grpFill/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8840B8DC-8582-4D13-B8FA-C546F74A2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3143" y="6694933"/>
              <a:ext cx="1267238" cy="1267238"/>
            </a:xfrm>
            <a:prstGeom prst="rect">
              <a:avLst/>
            </a:prstGeom>
            <a:grpFill/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4AAEAA9-C50F-462A-890E-216D71E51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9005" y="6122714"/>
              <a:ext cx="2411670" cy="2411670"/>
            </a:xfrm>
            <a:prstGeom prst="rect">
              <a:avLst/>
            </a:prstGeom>
            <a:grpFill/>
          </p:spPr>
        </p:pic>
      </p:grpSp>
      <p:sp>
        <p:nvSpPr>
          <p:cNvPr id="37" name="TextBox 13">
            <a:extLst>
              <a:ext uri="{FF2B5EF4-FFF2-40B4-BE49-F238E27FC236}">
                <a16:creationId xmlns:a16="http://schemas.microsoft.com/office/drawing/2014/main" id="{BDEF5EE4-9A06-43DB-9454-9CD8F1A0281C}"/>
              </a:ext>
            </a:extLst>
          </p:cNvPr>
          <p:cNvSpPr txBox="1"/>
          <p:nvPr/>
        </p:nvSpPr>
        <p:spPr>
          <a:xfrm>
            <a:off x="2666012" y="1486961"/>
            <a:ext cx="6859975" cy="6540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120"/>
              </a:lnSpc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FOLLOW US &amp; SUBSCRIBE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248" y="4252547"/>
            <a:ext cx="1085850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104" y="4105184"/>
            <a:ext cx="1095375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73608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1668</TotalTime>
  <Words>443</Words>
  <Application>Microsoft Office PowerPoint</Application>
  <PresentationFormat>Widescreen</PresentationFormat>
  <Paragraphs>57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Calibri</vt:lpstr>
      <vt:lpstr>Century Gothic</vt:lpstr>
      <vt:lpstr>Overpass Light</vt:lpstr>
      <vt:lpstr>Overpass Light Italics</vt:lpstr>
      <vt:lpstr>Wingdings</vt:lpstr>
      <vt:lpstr>Wingdings 2</vt:lpstr>
      <vt:lpstr>Quotable</vt:lpstr>
      <vt:lpstr>Kentucky Boat Registration</vt:lpstr>
      <vt:lpstr>Boaters should know about registration requirements, recording methods, and title search guidelines for the State of Kentucky</vt:lpstr>
      <vt:lpstr>State Reg. No.</vt:lpstr>
      <vt:lpstr>HULL ID Number location</vt:lpstr>
      <vt:lpstr>Liens In Kentucky</vt:lpstr>
      <vt:lpstr>Boat Registration Lookup In Kentucky</vt:lpstr>
      <vt:lpstr>Titling Requirement and Fees</vt:lpstr>
      <vt:lpstr>About Boat-Alert.com</vt:lpstr>
      <vt:lpstr>Thank you for listening!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about Hull ID Numbers</dc:title>
  <dc:creator>Nida Noor</dc:creator>
  <cp:lastModifiedBy>Nazir</cp:lastModifiedBy>
  <cp:revision>81</cp:revision>
  <dcterms:created xsi:type="dcterms:W3CDTF">2021-01-09T17:02:51Z</dcterms:created>
  <dcterms:modified xsi:type="dcterms:W3CDTF">2021-12-07T22:55:06Z</dcterms:modified>
</cp:coreProperties>
</file>