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2" r:id="rId8"/>
    <p:sldId id="279" r:id="rId9"/>
    <p:sldId id="274" r:id="rId10"/>
    <p:sldId id="280" r:id="rId11"/>
    <p:sldId id="281" r:id="rId12"/>
    <p:sldId id="276" r:id="rId13"/>
    <p:sldId id="277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1" d="100"/>
          <a:sy n="121" d="100"/>
        </p:scale>
        <p:origin x="-10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68A798-1D65-4575-9640-119966BDB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C1E124-5084-4E83-A786-AE47035B5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D3A045-B1A7-4D08-91FA-0FA3069D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427A9F-F08C-4293-A21D-647C71BB4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C4756C-58CA-4061-AE95-4277D55A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24E622-62F6-4F72-BD70-FDA96A958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AD7BB4-5001-4C97-973F-BB0666976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B9C3B8-6A04-4050-8ACC-16CE1515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37747E-6A1B-42E3-9880-6BE2EB72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FB579E-18B4-4C2A-906E-BDAD753B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9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82B3B4-26DF-47E1-BE05-FD842661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0E18BD6-D410-45AD-8EF0-22D769358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3857A0-E408-4715-AAF3-88D5E12D8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EB54F0-4AB0-4E03-A891-A70702CD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D790B6-4550-43C8-A402-60F52066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1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E03569-160C-448E-89EE-F295F431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25C003-836F-47B7-B1B0-B65560FFA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0C39BAB-0D13-4A94-91E1-E3224ACAA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6BD687-6419-43D6-B0C2-87D6D5AE8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51D5363-3FEA-429F-B531-1FE7E260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54C8D5-575D-4734-83BC-9B0339A9F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3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1E0768-61C6-4F4C-BFA5-2681625B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FB8E79-F6EE-40F2-A0D2-35D5D13D8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D44E4B1-72D2-4C9C-8062-DC9C90A6E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B71832E-CD81-4A34-91F1-1A7C3305F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B43A7E2-0FF4-4959-8855-D66CBD7B5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562F14E-B28A-4129-9E2E-A110B615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8962918-73C5-40BB-994B-67A07219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D13AA23-F2CE-42C8-B83D-DE70000D6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1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5CD6CF-E24D-4B63-8004-D39DFF31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E6E42C-3D26-490C-9E9B-AD92A5CFD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5D54D26-3393-4686-B3C8-F8224471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FFFD087-9495-44C8-8C1C-CAD18615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9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3532098-70E0-4F82-8CF7-4AFE640A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183C99C-9CC1-494E-AEFB-A256031A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9FCC55-8DD5-48EC-A163-3C88E3F36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0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3489F7-B447-4736-96DE-06AE02EB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0F9985-BB0C-4617-9147-C4E189DCE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179141-CFF6-4E2B-BC74-2A668A722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9EC688-FBAC-49DE-A069-B751D0F2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D40126-027A-476A-8A10-B5ED07DD5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42887E3-67D2-42A0-93F2-6FE7ED98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7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FE2FCB-6B30-4614-8519-549DA2BB4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86142DB-D1D1-4802-AAB2-9D5DC96CB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6B11EC-1899-44EC-875B-374B0268A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14A30B-5740-4302-994F-FB60E12A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95C614-5FBC-4057-886D-DBCF800B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E78D85-B113-4BA7-A331-AD228E88E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9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A6F978-2C9C-4A81-AAC8-1EAB360F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34CA2A-DF7C-4FE7-A6F8-14C760CC0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F0A889-B853-401D-8C97-88C40E39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0E36A8-8744-4298-A1B0-647671E63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791D33-16AD-4E38-A123-310089E73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3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CEBEBEE-2B81-4603-9BD6-E7775FB2C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B1EE1E6-3799-4BF1-8EE0-051EDD024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FB2FB8-C642-4453-8FEB-D70912F0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BE0486-5B70-4AA3-BD47-B4CAE89A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C17D45-EB0E-4850-A180-F2CE98AAF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5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8FE21F6-4E75-4CC4-B03C-FD8858E7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5468411-D59B-40D7-8D3F-400246037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E64BB4-AED5-4958-997C-B9596EAF5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488D0-D1CC-4554-918D-7DB17805D393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48E8D2-C1C3-476A-89FB-A7CE08AAD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195429-9E3C-4182-9BAB-4FAF9CF01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99453-7B80-4C2E-A4E1-D153855D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4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53544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o.wikipedia.org/wiki/Bowrider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ow_rider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unabout_(boat)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arcraft_Boat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.wikipedia.org/wiki/Bowrid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v.wikipedia.org/wiki/Motorb%C3%A5t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Moomba_Mojo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each-blue-boat-colorful-296272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v.wikipedia.org/wiki/Motorb%C3%A5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no.wikipedia.org/wiki/b%C3%A5t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daveparker/4756954680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6.png"/><Relationship Id="rId7" Type="http://schemas.openxmlformats.org/officeDocument/2006/relationships/hyperlink" Target="https://en.wikipedia.org/wiki/Boat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lack-and-white-boat-close-up-lake-575890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s://www.boat-alert.com/blog/what-are-bowrider-boats-overview-of-bowrider-boa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3">
            <a:extLst>
              <a:ext uri="{FF2B5EF4-FFF2-40B4-BE49-F238E27FC236}">
                <a16:creationId xmlns:a16="http://schemas.microsoft.com/office/drawing/2014/main" xmlns="" id="{7DD3F227-0B82-4DA2-96AB-406CC7D1F3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bg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45">
            <a:extLst>
              <a:ext uri="{FF2B5EF4-FFF2-40B4-BE49-F238E27FC236}">
                <a16:creationId xmlns:a16="http://schemas.microsoft.com/office/drawing/2014/main" xmlns="" id="{E80A7608-824D-4328-8DB4-885C429AF4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BDDF408E-D9AC-4A05-BD42-2182F0639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2838" r="6940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396F8-F624-42F7-A189-5EA37257D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8928" y="988741"/>
            <a:ext cx="6248416" cy="4880518"/>
          </a:xfrm>
          <a:noFill/>
          <a:ln>
            <a:noFill/>
          </a:ln>
        </p:spPr>
        <p:txBody>
          <a:bodyPr wrap="square" anchor="ctr"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What are Bowrider Boats </a:t>
            </a:r>
            <a:r>
              <a:rPr lang="en-US" dirty="0" smtClean="0">
                <a:latin typeface="Garamond" panose="02020404030301010803" pitchFamily="18" charset="0"/>
              </a:rPr>
              <a:t/>
            </a:r>
            <a:br>
              <a:rPr lang="en-US" dirty="0" smtClean="0">
                <a:latin typeface="Garamond" panose="02020404030301010803" pitchFamily="18" charset="0"/>
              </a:rPr>
            </a:br>
            <a:r>
              <a:rPr lang="en-US" dirty="0" smtClean="0">
                <a:latin typeface="Garamond" panose="02020404030301010803" pitchFamily="18" charset="0"/>
              </a:rPr>
              <a:t>Overview </a:t>
            </a:r>
            <a:r>
              <a:rPr lang="en-US" dirty="0">
                <a:latin typeface="Garamond" panose="02020404030301010803" pitchFamily="18" charset="0"/>
              </a:rPr>
              <a:t>of Bowrider Boats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DDA75456-EA10-4223-A91B-8D4654DF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1" y="5239781"/>
            <a:ext cx="4104541" cy="125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90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B3B45D-B934-44BF-96E8-2F25608A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Bowrider Boats Overview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7735D12-4AA1-4FD8-B3B1-61AED587F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49891"/>
            <a:ext cx="4803113" cy="3979585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There are numerous types of boats in the market, and one commonly noticed type is the Bowrider.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Two people at the front bow and leaving other guests to either sit in the back or side seats.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It can be utilized for all sort of enjoyment, from travelling to watersports and even more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A bowrider is commonly geared up with a low-emission engine.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2B2D12D-68AA-49ED-AB4A-C75BAEBD2C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8945" r="13480"/>
          <a:stretch/>
        </p:blipFill>
        <p:spPr>
          <a:xfrm>
            <a:off x="5977788" y="786100"/>
            <a:ext cx="5425410" cy="5259296"/>
          </a:xfrm>
          <a:prstGeom prst="rect">
            <a:avLst/>
          </a:prstGeom>
        </p:spPr>
      </p:pic>
      <p:pic>
        <p:nvPicPr>
          <p:cNvPr id="16" name="Picture 15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5D218F4C-DEF6-4E96-A37D-3B06EF452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117AB3D3-3C9C-4DED-809A-78734805B8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F61B66-FAFF-4745-B8F0-19124B97C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Shape of a Boat Rider Boat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A9A4357-BD1D-4622-A4FE-766E6AB8D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659831F-0D9A-4C63-9EBB-8435B85A44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4147D3-AEB5-4C2D-9D85-235DF02CF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07" y="2559049"/>
            <a:ext cx="4796318" cy="3639450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“Bowrider” describes the watercraft’s basic designing, which is typically highlighted by a deep V-shaped hull.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These watercraft are defined by open front seats rather than a cabin.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A bowrider is utilized for travelling as well.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 name originates from the fact that a lot of bowriders incorporate a U-shaped lounge in front of the cockpit.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9EE46A-3669-4C1F-AD82-F0DCD6D2CF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872" r="18015" b="1"/>
          <a:stretch/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6995CE5-F890-4ABA-82A2-26507CE8D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0D7A6577-4E58-4B5F-8A90-33A6B290F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7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7025EFD5-738C-41B9-87FE-0C00E211BD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A333AA7-AAD2-4DA2-B6BC-88AFDC0E6C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6218" r="10334" b="1"/>
          <a:stretch/>
        </p:blipFill>
        <p:spPr>
          <a:xfrm>
            <a:off x="858284" y="1165109"/>
            <a:ext cx="4261337" cy="43513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3" name="!!Arc">
            <a:extLst>
              <a:ext uri="{FF2B5EF4-FFF2-40B4-BE49-F238E27FC236}">
                <a16:creationId xmlns:a16="http://schemas.microsoft.com/office/drawing/2014/main" xmlns="" id="{835EF3DD-7D43-4A27-8967-A92FD8CC93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6618F-7D5B-4ECD-88AD-2FA008B34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44272"/>
            <a:ext cx="5145752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Other Names for Bowrider Boats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886E93-DD26-4E53-8FFC-62808CB5D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901936"/>
            <a:ext cx="5721484" cy="4351338"/>
          </a:xfrm>
        </p:spPr>
        <p:txBody>
          <a:bodyPr>
            <a:normAutofit/>
          </a:bodyPr>
          <a:lstStyle/>
          <a:p>
            <a:endParaRPr lang="en-US" sz="1800" dirty="0">
              <a:latin typeface="Palatino Linotype" panose="02040502050505030304" pitchFamily="18" charset="0"/>
            </a:endParaRPr>
          </a:p>
          <a:p>
            <a:r>
              <a:rPr lang="en-US" sz="1800" dirty="0">
                <a:latin typeface="Palatino Linotype" panose="02040502050505030304" pitchFamily="18" charset="0"/>
              </a:rPr>
              <a:t>A Bowrider boat otherwise called a cabin cruiser boat is a </a:t>
            </a:r>
            <a:r>
              <a:rPr lang="en-US" sz="1800" b="1" dirty="0">
                <a:latin typeface="Palatino Linotype" panose="02040502050505030304" pitchFamily="18" charset="0"/>
              </a:rPr>
              <a:t>runabout </a:t>
            </a:r>
            <a:r>
              <a:rPr lang="en-US" sz="1800" dirty="0">
                <a:latin typeface="Palatino Linotype" panose="02040502050505030304" pitchFamily="18" charset="0"/>
              </a:rPr>
              <a:t>that features an open seating arrangement as well as speedier handling than a traditional motorboat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Bowrider boats are built for traveling and have in the most part some kind of ski pylon.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Planned for boating and boating delight on lakes or rivers, ocean and swamps.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Reasons for getting a boat is fun, entertainment, relaxation and recreation involving family members, friends while you are on the move.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A bowrider boat is a small watercraft. </a:t>
            </a:r>
          </a:p>
        </p:txBody>
      </p:sp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9607FAA9-3760-40AA-A24E-4F9864685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6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xmlns="" id="{B0B8DCBA-FEED-46EF-A140-35B904015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B46056-DF01-4038-ACB3-C195AD547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03" y="656150"/>
            <a:ext cx="5168419" cy="1253571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Can you use Bowrider Boats for Fishing?</a:t>
            </a:r>
            <a:endParaRPr lang="en-US" sz="3600" b="1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5D51AD-B7CD-48DF-B32E-B78E26736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Well suited for many recreational water sports such as tubing, water skiing, and swimming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Bowrider watercraft is stylish, smooth and made for a great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6372F40-E4FF-4139-95D2-2785765A3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27958" r="17764"/>
          <a:stretch/>
        </p:blipFill>
        <p:spPr>
          <a:xfrm>
            <a:off x="6788383" y="613147"/>
            <a:ext cx="4565417" cy="5593443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A0670E56-BF69-4E51-A9E8-5CFE9C6FD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1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xmlns="" id="{B0B8DCBA-FEED-46EF-A140-35B904015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B46056-DF01-4038-ACB3-C195AD547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97" y="819344"/>
            <a:ext cx="5590788" cy="1128788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What are Bowrider Boats?</a:t>
            </a:r>
            <a:endParaRPr lang="en-US" sz="3600" b="1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5D51AD-B7CD-48DF-B32E-B78E26736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968" y="2524727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The bowrider was initially developed as a leisure watercraft and every design has open-bow seats with many areas to sit and relax.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A bowrider is geared up with a low-emission engine that provides lots of efficiency leaving no influence on the atmosphere or your pocketbook.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A0670E56-BF69-4E51-A9E8-5CFE9C6FD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4F4FEE8-57CF-48B4-AAAE-17935F11EE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11165" r="11121" b="2"/>
          <a:stretch/>
        </p:blipFill>
        <p:spPr>
          <a:xfrm>
            <a:off x="6538366" y="1383738"/>
            <a:ext cx="4929098" cy="47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B0B8DCBA-FEED-46EF-A140-35B904015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Types of Bow Riders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658" y="2524727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“Bowrider” describes the watercraft’s basic designing, which is highlighted by a</a:t>
            </a:r>
            <a:r>
              <a:rPr lang="en-US" sz="1800" b="1" dirty="0">
                <a:latin typeface="Palatino Linotype" panose="02040502050505030304" pitchFamily="18" charset="0"/>
              </a:rPr>
              <a:t> deep V-shaped hull</a:t>
            </a:r>
            <a:r>
              <a:rPr lang="en-US" sz="1800" dirty="0">
                <a:latin typeface="Palatino Linotype" panose="02040502050505030304" pitchFamily="18" charset="0"/>
              </a:rPr>
              <a:t>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Early designs of this watercraft were usually smaller in dimension, with a size of 16-20 feet.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There are also different electric motor alternatives for these watercrafts, consisting of outboard, inboard, and jet drive.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C1D6C8-A0F5-4A6F-9024-B32C70357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2204" r="25965"/>
          <a:stretch/>
        </p:blipFill>
        <p:spPr>
          <a:xfrm>
            <a:off x="6788383" y="613147"/>
            <a:ext cx="4565417" cy="5593443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D2D75BE6-47F0-4725-89F7-3473DED21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2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B0B8DCBA-FEED-46EF-A140-35B904015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5" y="656150"/>
            <a:ext cx="5240397" cy="1253571"/>
          </a:xfrm>
        </p:spPr>
        <p:txBody>
          <a:bodyPr anchor="ctr">
            <a:normAutofit fontScale="90000"/>
          </a:bodyPr>
          <a:lstStyle/>
          <a:p>
            <a:r>
              <a:rPr lang="en-US" sz="4000" dirty="0">
                <a:latin typeface="Palatino Linotype" panose="02040502050505030304" pitchFamily="18" charset="0"/>
              </a:rPr>
              <a:t>Legal Considerations vs. Lengths of Bowriders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908" y="2524727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Bigger versions consisting of designs approximately 35 feet long and almost 10 feet wide.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These bigger watercraft might also have much lesser sharp hulls and supply added functions, like exchangeable or electrical seats, wakeboard towers,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 it’s only lawful to trailer in many states and carry a watercraft as much as 8 feet 6 inches, so you may require to get a unique license if you select a bigger bowrider design.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D2D75BE6-47F0-4725-89F7-3473DED21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30F6864-1881-46B9-BA79-9D1E9C572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/>
          <a:stretch/>
        </p:blipFill>
        <p:spPr>
          <a:xfrm>
            <a:off x="6315282" y="501261"/>
            <a:ext cx="5375267" cy="50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2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Do Bowriders have Cabins?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Mid-Cabin Bowriders are a more recent design on the market, supplying a sort-of hybrid boat.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Cabins can be furnished with environment control, TV, and much more.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C1D6C8-A0F5-4A6F-9024-B32C70357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6736" r="39364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16D69F8D-D1F4-496B-A4F8-F99AD47DB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2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5096250" cy="1128068"/>
          </a:xfrm>
        </p:spPr>
        <p:txBody>
          <a:bodyPr anchor="ctr">
            <a:normAutofit fontScale="90000"/>
          </a:bodyPr>
          <a:lstStyle/>
          <a:p>
            <a:r>
              <a:rPr lang="en-US" sz="4000" dirty="0">
                <a:latin typeface="Palatino Linotype" panose="02040502050505030304" pitchFamily="18" charset="0"/>
              </a:rPr>
              <a:t>Can you use Bowriders for Angling?</a:t>
            </a:r>
            <a:endParaRPr lang="en-US" sz="3700" dirty="0">
              <a:latin typeface="Palatino Linotype" panose="0204050205050503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Bowriders are not used </a:t>
            </a:r>
            <a:r>
              <a:rPr lang="en-US" sz="1800" dirty="0" smtClean="0">
                <a:latin typeface="Palatino Linotype" panose="02040502050505030304" pitchFamily="18" charset="0"/>
              </a:rPr>
              <a:t>for </a:t>
            </a:r>
            <a:r>
              <a:rPr lang="en-US" sz="1800" dirty="0">
                <a:latin typeface="Palatino Linotype" panose="02040502050505030304" pitchFamily="18" charset="0"/>
              </a:rPr>
              <a:t>fishing but there are models that are made for winter sports and </a:t>
            </a:r>
            <a:r>
              <a:rPr lang="en-US" sz="1800" b="1" dirty="0">
                <a:latin typeface="Palatino Linotype" panose="02040502050505030304" pitchFamily="18" charset="0"/>
              </a:rPr>
              <a:t>angling.</a:t>
            </a:r>
            <a:r>
              <a:rPr lang="en-US" sz="1800" dirty="0">
                <a:latin typeface="Palatino Linotype" panose="02040502050505030304" pitchFamily="18" charset="0"/>
              </a:rPr>
              <a:t>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Those use exchangeable and detachable seats that end up being angling chairs.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 most preferred bowrider on the market now is the jet boat.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The jet engine leaves even more space for additional seats and supplies more secure maneuvers without any requirement for a prop.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 They are also fast.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16D69F8D-D1F4-496B-A4F8-F99AD47D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F69DD18-D71F-4087-91DE-997B254689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26567" r="20327" b="-1"/>
          <a:stretch/>
        </p:blipFill>
        <p:spPr>
          <a:xfrm>
            <a:off x="6538366" y="1383738"/>
            <a:ext cx="4929098" cy="47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9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4">
            <a:extLst>
              <a:ext uri="{FF2B5EF4-FFF2-40B4-BE49-F238E27FC236}">
                <a16:creationId xmlns:a16="http://schemas.microsoft.com/office/drawing/2014/main" xmlns="" id="{04A130CA-991E-4C92-A494-EB7D8666E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36">
            <a:extLst>
              <a:ext uri="{FF2B5EF4-FFF2-40B4-BE49-F238E27FC236}">
                <a16:creationId xmlns:a16="http://schemas.microsoft.com/office/drawing/2014/main" xmlns="" id="{FC3C749F-9A26-4B1E-BC2E-572D03DF9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-1872577" y="1372793"/>
            <a:ext cx="6135300" cy="5537781"/>
          </a:xfrm>
          <a:custGeom>
            <a:avLst/>
            <a:gdLst>
              <a:gd name="connsiteX0" fmla="*/ 0 w 6135300"/>
              <a:gd name="connsiteY0" fmla="*/ 0 h 5537781"/>
              <a:gd name="connsiteX1" fmla="*/ 6135300 w 6135300"/>
              <a:gd name="connsiteY1" fmla="*/ 0 h 5537781"/>
              <a:gd name="connsiteX2" fmla="*/ 6135300 w 6135300"/>
              <a:gd name="connsiteY2" fmla="*/ 3548931 h 5537781"/>
              <a:gd name="connsiteX3" fmla="*/ 4146451 w 6135300"/>
              <a:gd name="connsiteY3" fmla="*/ 5537781 h 5537781"/>
              <a:gd name="connsiteX4" fmla="*/ 0 w 6135300"/>
              <a:gd name="connsiteY4" fmla="*/ 1391331 h 553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5300" h="5537781">
                <a:moveTo>
                  <a:pt x="0" y="0"/>
                </a:moveTo>
                <a:lnTo>
                  <a:pt x="6135300" y="0"/>
                </a:lnTo>
                <a:lnTo>
                  <a:pt x="6135300" y="3548931"/>
                </a:lnTo>
                <a:lnTo>
                  <a:pt x="4146451" y="5537781"/>
                </a:lnTo>
                <a:lnTo>
                  <a:pt x="0" y="1391331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ater, outdoor, sky, boat&#10;&#10;Description automatically generated">
            <a:extLst>
              <a:ext uri="{FF2B5EF4-FFF2-40B4-BE49-F238E27FC236}">
                <a16:creationId xmlns:a16="http://schemas.microsoft.com/office/drawing/2014/main" xmlns="" id="{ADCDA101-F946-42AC-B591-C62E411ABE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0" r="2" b="2"/>
          <a:stretch/>
        </p:blipFill>
        <p:spPr>
          <a:xfrm>
            <a:off x="2747771" y="1"/>
            <a:ext cx="8557447" cy="5347244"/>
          </a:xfrm>
          <a:custGeom>
            <a:avLst/>
            <a:gdLst/>
            <a:ahLst/>
            <a:cxnLst/>
            <a:rect l="l" t="t" r="r" b="b"/>
            <a:pathLst>
              <a:path w="9366779" h="5852967">
                <a:moveTo>
                  <a:pt x="1169579" y="0"/>
                </a:moveTo>
                <a:lnTo>
                  <a:pt x="8197201" y="0"/>
                </a:lnTo>
                <a:lnTo>
                  <a:pt x="9366779" y="1169579"/>
                </a:lnTo>
                <a:lnTo>
                  <a:pt x="4683391" y="5852967"/>
                </a:lnTo>
                <a:lnTo>
                  <a:pt x="0" y="1169579"/>
                </a:lnTo>
                <a:close/>
              </a:path>
            </a:pathLst>
          </a:custGeom>
        </p:spPr>
      </p:pic>
      <p:sp>
        <p:nvSpPr>
          <p:cNvPr id="46" name="Freeform: Shape 38">
            <a:extLst>
              <a:ext uri="{FF2B5EF4-FFF2-40B4-BE49-F238E27FC236}">
                <a16:creationId xmlns:a16="http://schemas.microsoft.com/office/drawing/2014/main" xmlns="" id="{F98D51C6-1188-49B8-B829-31D2C2813F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8050242" y="292975"/>
            <a:ext cx="5056735" cy="9206602"/>
          </a:xfrm>
          <a:custGeom>
            <a:avLst/>
            <a:gdLst>
              <a:gd name="connsiteX0" fmla="*/ 0 w 5053652"/>
              <a:gd name="connsiteY0" fmla="*/ 209273 h 9200989"/>
              <a:gd name="connsiteX1" fmla="*/ 209274 w 5053652"/>
              <a:gd name="connsiteY1" fmla="*/ 0 h 9200989"/>
              <a:gd name="connsiteX2" fmla="*/ 5053652 w 5053652"/>
              <a:gd name="connsiteY2" fmla="*/ 4844379 h 9200989"/>
              <a:gd name="connsiteX3" fmla="*/ 697042 w 5053652"/>
              <a:gd name="connsiteY3" fmla="*/ 9200989 h 9200989"/>
              <a:gd name="connsiteX4" fmla="*/ 0 w 5053652"/>
              <a:gd name="connsiteY4" fmla="*/ 9200989 h 920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652" h="9200989">
                <a:moveTo>
                  <a:pt x="0" y="209273"/>
                </a:moveTo>
                <a:lnTo>
                  <a:pt x="209274" y="0"/>
                </a:lnTo>
                <a:lnTo>
                  <a:pt x="5053652" y="4844379"/>
                </a:lnTo>
                <a:lnTo>
                  <a:pt x="697042" y="9200989"/>
                </a:lnTo>
                <a:lnTo>
                  <a:pt x="0" y="9200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xmlns="" id="{456BA586-8922-4113-BD35-BBF1EB1A1F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36909" y="5272381"/>
            <a:ext cx="3171238" cy="1585619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B497CCB5-5FC2-473C-AFCC-2430CEF1DF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861739" y="2074303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ame 44">
            <a:extLst>
              <a:ext uri="{FF2B5EF4-FFF2-40B4-BE49-F238E27FC236}">
                <a16:creationId xmlns:a16="http://schemas.microsoft.com/office/drawing/2014/main" xmlns="" id="{599C8C75-BFDF-44E7-A028-EEB5EDD588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423102" y="1635666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04AC2D3F-82B8-435A-92DA-93DFB1918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989" y="2426105"/>
            <a:ext cx="3341778" cy="305599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Palatino Linotype" panose="02040502050505030304" pitchFamily="18" charset="0"/>
              </a:rPr>
              <a:t>Pros and Cons of Bowrider Boats</a:t>
            </a:r>
          </a:p>
        </p:txBody>
      </p:sp>
    </p:spTree>
    <p:extLst>
      <p:ext uri="{BB962C8B-B14F-4D97-AF65-F5344CB8AC3E}">
        <p14:creationId xmlns:p14="http://schemas.microsoft.com/office/powerpoint/2010/main" val="818653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24" y="915656"/>
            <a:ext cx="5029333" cy="1128068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Benefits of Bowriders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alatino Linotype" panose="02040502050505030304" pitchFamily="18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1" y="2330504"/>
            <a:ext cx="5526468" cy="4333533"/>
          </a:xfrm>
        </p:spPr>
        <p:txBody>
          <a:bodyPr anchor="ctr">
            <a:noAutofit/>
          </a:bodyPr>
          <a:lstStyle/>
          <a:p>
            <a:pPr lvl="1"/>
            <a:r>
              <a:rPr lang="en-US" sz="1600" dirty="0">
                <a:latin typeface="Palatino Linotype" panose="02040502050505030304" pitchFamily="18" charset="0"/>
              </a:rPr>
              <a:t>A Bowrider Boat is the </a:t>
            </a:r>
            <a:r>
              <a:rPr lang="en-US" sz="1600" b="1" dirty="0">
                <a:latin typeface="Palatino Linotype" panose="02040502050505030304" pitchFamily="18" charset="0"/>
              </a:rPr>
              <a:t>ideal watercraft for all types of boaters</a:t>
            </a:r>
            <a:r>
              <a:rPr lang="en-US" sz="1600" dirty="0">
                <a:latin typeface="Palatino Linotype" panose="02040502050505030304" pitchFamily="18" charset="0"/>
              </a:rPr>
              <a:t>, whether you’re a watersports fanatic or just need to have your children around. </a:t>
            </a:r>
          </a:p>
          <a:p>
            <a:pPr lvl="1"/>
            <a:r>
              <a:rPr lang="en-US" sz="1600" dirty="0">
                <a:latin typeface="Palatino Linotype" panose="02040502050505030304" pitchFamily="18" charset="0"/>
              </a:rPr>
              <a:t>Bowrider boats are one of the </a:t>
            </a:r>
            <a:r>
              <a:rPr lang="en-US" sz="1600" b="1" dirty="0">
                <a:latin typeface="Palatino Linotype" panose="02040502050505030304" pitchFamily="18" charset="0"/>
              </a:rPr>
              <a:t>most versatile types of boats </a:t>
            </a:r>
            <a:r>
              <a:rPr lang="en-US" sz="1600" dirty="0">
                <a:latin typeface="Palatino Linotype" panose="02040502050505030304" pitchFamily="18" charset="0"/>
              </a:rPr>
              <a:t>to choose from for all sorts of pleasure boating</a:t>
            </a:r>
          </a:p>
          <a:p>
            <a:pPr lvl="1"/>
            <a:r>
              <a:rPr lang="en-US" sz="1600" dirty="0">
                <a:latin typeface="Palatino Linotype" panose="02040502050505030304" pitchFamily="18" charset="0"/>
              </a:rPr>
              <a:t>Often it is referred to as a </a:t>
            </a:r>
            <a:r>
              <a:rPr lang="en-US" sz="1600" b="1" dirty="0" err="1">
                <a:latin typeface="Palatino Linotype" panose="02040502050505030304" pitchFamily="18" charset="0"/>
              </a:rPr>
              <a:t>Sportsboat</a:t>
            </a:r>
            <a:endParaRPr lang="en-US" sz="1600" b="1" dirty="0">
              <a:latin typeface="Palatino Linotype" panose="02040502050505030304" pitchFamily="18" charset="0"/>
            </a:endParaRPr>
          </a:p>
          <a:p>
            <a:pPr lvl="1"/>
            <a:r>
              <a:rPr lang="en-US" sz="1600" b="1" dirty="0">
                <a:latin typeface="Palatino Linotype" panose="02040502050505030304" pitchFamily="18" charset="0"/>
              </a:rPr>
              <a:t>Versatility </a:t>
            </a:r>
            <a:r>
              <a:rPr lang="en-US" sz="1600" dirty="0">
                <a:latin typeface="Palatino Linotype" panose="02040502050505030304" pitchFamily="18" charset="0"/>
              </a:rPr>
              <a:t>and </a:t>
            </a:r>
            <a:r>
              <a:rPr lang="en-US" sz="1600" b="1" dirty="0">
                <a:latin typeface="Palatino Linotype" panose="02040502050505030304" pitchFamily="18" charset="0"/>
              </a:rPr>
              <a:t>Customization</a:t>
            </a:r>
          </a:p>
          <a:p>
            <a:pPr lvl="1"/>
            <a:r>
              <a:rPr lang="en-US" sz="1600" b="1" dirty="0">
                <a:latin typeface="Palatino Linotype" panose="02040502050505030304" pitchFamily="18" charset="0"/>
              </a:rPr>
              <a:t>Affordability </a:t>
            </a:r>
            <a:r>
              <a:rPr lang="en-US" sz="1600" dirty="0">
                <a:latin typeface="Palatino Linotype" panose="02040502050505030304" pitchFamily="18" charset="0"/>
              </a:rPr>
              <a:t>– Because they range in styles, they also range in prices</a:t>
            </a:r>
          </a:p>
          <a:p>
            <a:pPr lvl="1"/>
            <a:r>
              <a:rPr lang="en-US" sz="1600" b="1" dirty="0">
                <a:latin typeface="Palatino Linotype" panose="02040502050505030304" pitchFamily="18" charset="0"/>
              </a:rPr>
              <a:t>Seating</a:t>
            </a:r>
            <a:r>
              <a:rPr lang="en-US" sz="1600" dirty="0">
                <a:latin typeface="Palatino Linotype" panose="02040502050505030304" pitchFamily="18" charset="0"/>
              </a:rPr>
              <a:t>– A bowrider is perfect for entertainment and family boating because of its capacity</a:t>
            </a:r>
          </a:p>
          <a:p>
            <a:pPr lvl="1"/>
            <a:r>
              <a:rPr lang="en-US" sz="1600" b="1" dirty="0">
                <a:latin typeface="Palatino Linotype" panose="02040502050505030304" pitchFamily="18" charset="0"/>
              </a:rPr>
              <a:t>Easy to Drive</a:t>
            </a:r>
            <a:r>
              <a:rPr lang="en-US" sz="1600" dirty="0">
                <a:latin typeface="Palatino Linotype" panose="02040502050505030304" pitchFamily="18" charset="0"/>
              </a:rPr>
              <a:t> – Because of their narrow bow and wider back, they can navigate not only sharper turns</a:t>
            </a:r>
          </a:p>
          <a:p>
            <a:pPr lvl="1"/>
            <a:r>
              <a:rPr lang="en-US" sz="1600" b="1" dirty="0">
                <a:latin typeface="Palatino Linotype" panose="02040502050505030304" pitchFamily="18" charset="0"/>
              </a:rPr>
              <a:t>Speed </a:t>
            </a:r>
            <a:r>
              <a:rPr lang="en-US" sz="1600" dirty="0">
                <a:latin typeface="Palatino Linotype" panose="02040502050505030304" pitchFamily="18" charset="0"/>
              </a:rPr>
              <a:t>– up to 60 mph and bowriders’ sizes can range from about 20’ to 35’.</a:t>
            </a:r>
          </a:p>
          <a:p>
            <a:pPr lvl="1"/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C1D6C8-A0F5-4A6F-9024-B32C70357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4850" r="7780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FA6688A1-E50F-4918-9B57-7402030D9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9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C1D6C8-A0F5-4A6F-9024-B32C70357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/>
        </p:blipFill>
        <p:spPr>
          <a:xfrm>
            <a:off x="7073329" y="0"/>
            <a:ext cx="511836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B911B-D4CE-468D-AE72-8B4DCC130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8" y="697800"/>
            <a:ext cx="6261284" cy="131166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Drawbacks of Bowrider Boats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07A89-66FC-4DBF-B26C-3F0CD1D7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8" y="2216727"/>
            <a:ext cx="6996545" cy="3070890"/>
          </a:xfrm>
        </p:spPr>
        <p:txBody>
          <a:bodyPr anchor="ctr">
            <a:noAutofit/>
          </a:bodyPr>
          <a:lstStyle/>
          <a:p>
            <a:r>
              <a:rPr lang="en-US" sz="1800" dirty="0">
                <a:latin typeface="Palatino Linotype" panose="02040502050505030304" pitchFamily="18" charset="0"/>
              </a:rPr>
              <a:t>They are generally </a:t>
            </a:r>
            <a:r>
              <a:rPr lang="en-US" sz="1800" b="1" dirty="0">
                <a:latin typeface="Palatino Linotype" panose="02040502050505030304" pitchFamily="18" charset="0"/>
              </a:rPr>
              <a:t>more expensive </a:t>
            </a:r>
            <a:r>
              <a:rPr lang="en-US" sz="1800" dirty="0">
                <a:latin typeface="Palatino Linotype" panose="02040502050505030304" pitchFamily="18" charset="0"/>
              </a:rPr>
              <a:t>than runabouts.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bowrider boats do not have much </a:t>
            </a:r>
            <a:r>
              <a:rPr lang="en-US" sz="1800" b="1" dirty="0">
                <a:latin typeface="Palatino Linotype" panose="02040502050505030304" pitchFamily="18" charset="0"/>
              </a:rPr>
              <a:t>speed 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Limited </a:t>
            </a:r>
            <a:r>
              <a:rPr lang="en-US" sz="1800" b="1" dirty="0">
                <a:latin typeface="Palatino Linotype" panose="02040502050505030304" pitchFamily="18" charset="0"/>
              </a:rPr>
              <a:t>Overnight </a:t>
            </a:r>
            <a:r>
              <a:rPr lang="en-US" sz="1800" dirty="0">
                <a:latin typeface="Palatino Linotype" panose="02040502050505030304" pitchFamily="18" charset="0"/>
              </a:rPr>
              <a:t>Use</a:t>
            </a:r>
          </a:p>
          <a:p>
            <a:r>
              <a:rPr lang="en-US" sz="1800" b="1" dirty="0">
                <a:latin typeface="Palatino Linotype" panose="02040502050505030304" pitchFamily="18" charset="0"/>
              </a:rPr>
              <a:t>Narrow </a:t>
            </a:r>
            <a:r>
              <a:rPr lang="en-US" sz="1800" dirty="0">
                <a:latin typeface="Palatino Linotype" panose="02040502050505030304" pitchFamily="18" charset="0"/>
              </a:rPr>
              <a:t>Seating in Front.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Special </a:t>
            </a:r>
            <a:r>
              <a:rPr lang="en-US" sz="1800" b="1" dirty="0">
                <a:latin typeface="Palatino Linotype" panose="02040502050505030304" pitchFamily="18" charset="0"/>
              </a:rPr>
              <a:t>Permit </a:t>
            </a:r>
            <a:r>
              <a:rPr lang="en-US" sz="1800" dirty="0">
                <a:latin typeface="Palatino Linotype" panose="02040502050505030304" pitchFamily="18" charset="0"/>
              </a:rPr>
              <a:t>Required to Tow Large Bowriders.</a:t>
            </a:r>
          </a:p>
          <a:p>
            <a:r>
              <a:rPr lang="en-US" sz="1800" dirty="0">
                <a:latin typeface="Palatino Linotype" panose="02040502050505030304" pitchFamily="18" charset="0"/>
              </a:rPr>
              <a:t>Limited Space for Large </a:t>
            </a:r>
            <a:r>
              <a:rPr lang="en-US" sz="1800" b="1" dirty="0">
                <a:latin typeface="Palatino Linotype" panose="02040502050505030304" pitchFamily="18" charset="0"/>
              </a:rPr>
              <a:t>Groups</a:t>
            </a:r>
            <a:endParaRPr lang="en-US" sz="1800" dirty="0">
              <a:latin typeface="Palatino Linotype" panose="02040502050505030304" pitchFamily="18" charset="0"/>
            </a:endParaRP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F1518241-7E4A-4334-BBF8-2DBDB938C7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997223" y="5887843"/>
            <a:ext cx="10197555" cy="635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>
            <a:off x="997223" y="4037280"/>
            <a:ext cx="10197555" cy="6357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0" name="Group 10"/>
          <p:cNvGrpSpPr/>
          <p:nvPr/>
        </p:nvGrpSpPr>
        <p:grpSpPr>
          <a:xfrm>
            <a:off x="2119568" y="4537441"/>
            <a:ext cx="1700190" cy="661809"/>
            <a:chOff x="0" y="-114300"/>
            <a:chExt cx="3400380" cy="132361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14300"/>
              <a:ext cx="3400380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Facebook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7890"/>
              <a:ext cx="3400380" cy="531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600" spc="48" dirty="0">
                  <a:latin typeface="Palatino Linotype" panose="02040502050505030304" pitchFamily="18" charset="0"/>
                </a:rPr>
                <a:t>@</a:t>
              </a:r>
              <a:r>
                <a:rPr lang="en-US" sz="1600" b="1" spc="48" dirty="0">
                  <a:latin typeface="Palatino Linotype" panose="02040502050505030304" pitchFamily="18" charset="0"/>
                </a:rPr>
                <a:t>boatalert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83947" y="959089"/>
            <a:ext cx="4171432" cy="196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rgbClr val="000000"/>
                </a:solidFill>
                <a:latin typeface="Palatino Linotype" panose="02040502050505030304" pitchFamily="18" charset="0"/>
              </a:rPr>
              <a:t>FOLLOW US</a:t>
            </a:r>
          </a:p>
          <a:p>
            <a:pPr>
              <a:lnSpc>
                <a:spcPts val="5120"/>
              </a:lnSpc>
            </a:pPr>
            <a:r>
              <a:rPr lang="en-US" sz="4400" dirty="0">
                <a:solidFill>
                  <a:srgbClr val="000000"/>
                </a:solidFill>
                <a:latin typeface="Palatino Linotype" panose="02040502050505030304" pitchFamily="18" charset="0"/>
              </a:rPr>
              <a:t>&amp;</a:t>
            </a:r>
          </a:p>
          <a:p>
            <a:pPr>
              <a:lnSpc>
                <a:spcPts val="5120"/>
              </a:lnSpc>
            </a:pPr>
            <a:r>
              <a:rPr lang="en-US" sz="4400" dirty="0">
                <a:solidFill>
                  <a:srgbClr val="000000"/>
                </a:solidFill>
                <a:latin typeface="Palatino Linotype" panose="02040502050505030304" pitchFamily="18" charset="0"/>
              </a:rPr>
              <a:t>SUBSCRIBE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807078" y="4537441"/>
            <a:ext cx="1700190" cy="661809"/>
            <a:chOff x="0" y="-114300"/>
            <a:chExt cx="3400380" cy="132361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14300"/>
              <a:ext cx="3400380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Twitter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77890"/>
              <a:ext cx="3400380" cy="531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600" spc="48" dirty="0">
                  <a:latin typeface="Palatino Linotype" panose="02040502050505030304" pitchFamily="18" charset="0"/>
                </a:rPr>
                <a:t>@</a:t>
              </a:r>
              <a:r>
                <a:rPr lang="en-US" sz="1600" b="1" spc="48" dirty="0">
                  <a:latin typeface="Palatino Linotype" panose="02040502050505030304" pitchFamily="18" charset="0"/>
                </a:rPr>
                <a:t>hindecoder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94588" y="4537441"/>
            <a:ext cx="1700190" cy="661809"/>
            <a:chOff x="0" y="-114300"/>
            <a:chExt cx="3400380" cy="132361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114300"/>
              <a:ext cx="3400380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YouTube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77890"/>
              <a:ext cx="3400380" cy="531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600" b="1" spc="48" dirty="0">
                  <a:latin typeface="Palatino Linotype" panose="02040502050505030304" pitchFamily="18" charset="0"/>
                </a:rPr>
                <a:t>Boat Alert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1" y="4338099"/>
            <a:ext cx="1190873" cy="119087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33" y="4511122"/>
            <a:ext cx="844825" cy="8448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306" y="4129645"/>
            <a:ext cx="1607780" cy="16077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F1BBD409-69B3-4C5F-8451-82C11E9F9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/>
          <a:stretch/>
        </p:blipFill>
        <p:spPr>
          <a:xfrm>
            <a:off x="6504993" y="481343"/>
            <a:ext cx="5319576" cy="3537518"/>
          </a:xfrm>
          <a:prstGeom prst="rect">
            <a:avLst/>
          </a:prstGeom>
        </p:spPr>
      </p:pic>
      <p:pic>
        <p:nvPicPr>
          <p:cNvPr id="24" name="Picture 23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3166E832-3EC1-4538-9F9F-DDA36C88EA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641432" y="2939968"/>
            <a:ext cx="5041233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040"/>
              </a:lnSpc>
            </a:pPr>
            <a:r>
              <a:rPr lang="en-US" sz="6400" spc="300" dirty="0">
                <a:latin typeface="Palatino Linotype" panose="02040502050505030304" pitchFamily="18" charset="0"/>
              </a:rPr>
              <a:t>THANK YOU FOR LISTENING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85800" y="3480522"/>
            <a:ext cx="3964945" cy="2709671"/>
            <a:chOff x="0" y="-114300"/>
            <a:chExt cx="7929891" cy="5943710"/>
          </a:xfrm>
        </p:grpSpPr>
        <p:sp>
          <p:nvSpPr>
            <p:cNvPr id="5" name="TextBox 5"/>
            <p:cNvSpPr txBox="1"/>
            <p:nvPr/>
          </p:nvSpPr>
          <p:spPr>
            <a:xfrm>
              <a:off x="0" y="-114300"/>
              <a:ext cx="7929891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Website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91971"/>
              <a:ext cx="7929891" cy="568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400" spc="48" dirty="0">
                  <a:latin typeface="Palatino Linotype" panose="02040502050505030304" pitchFamily="18" charset="0"/>
                </a:rPr>
                <a:t>www.boat-alert.com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169958"/>
              <a:ext cx="7929891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Email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976227"/>
              <a:ext cx="7929891" cy="568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400" spc="48" dirty="0" err="1" smtClean="0">
                  <a:latin typeface="Palatino Linotype" panose="02040502050505030304" pitchFamily="18" charset="0"/>
                </a:rPr>
                <a:t>boatalert</a:t>
              </a:r>
              <a:r>
                <a:rPr lang="en-US" sz="1400" spc="48" dirty="0" smtClean="0">
                  <a:latin typeface="Palatino Linotype" panose="02040502050505030304" pitchFamily="18" charset="0"/>
                </a:rPr>
                <a:t>@ certifiedreports.zohodesk.com</a:t>
              </a:r>
              <a:endParaRPr lang="en-US" sz="1400" spc="48" dirty="0">
                <a:latin typeface="Palatino Linotype" panose="02040502050505030304" pitchFamily="18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454214"/>
              <a:ext cx="7929891" cy="62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  <a:spcBef>
                  <a:spcPct val="0"/>
                </a:spcBef>
              </a:pPr>
              <a:r>
                <a:rPr lang="en-US" sz="1867" b="1" spc="56" dirty="0">
                  <a:latin typeface="Palatino Linotype" panose="02040502050505030304" pitchFamily="18" charset="0"/>
                </a:rPr>
                <a:t>Contact number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260486"/>
              <a:ext cx="7929891" cy="568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en-US" sz="1400" spc="48" dirty="0">
                  <a:latin typeface="Palatino Linotype" panose="02040502050505030304" pitchFamily="18" charset="0"/>
                </a:rPr>
                <a:t>1-855-HIN-ALERT</a:t>
              </a:r>
            </a:p>
          </p:txBody>
        </p:sp>
      </p:grpSp>
      <p:sp>
        <p:nvSpPr>
          <p:cNvPr id="13" name="TextBox 5">
            <a:extLst>
              <a:ext uri="{FF2B5EF4-FFF2-40B4-BE49-F238E27FC236}">
                <a16:creationId xmlns:a16="http://schemas.microsoft.com/office/drawing/2014/main" xmlns="" id="{328C7BFB-EDD1-4882-BA73-F2832D34AADF}"/>
              </a:ext>
            </a:extLst>
          </p:cNvPr>
          <p:cNvSpPr txBox="1"/>
          <p:nvPr/>
        </p:nvSpPr>
        <p:spPr>
          <a:xfrm>
            <a:off x="685800" y="2041684"/>
            <a:ext cx="3964945" cy="31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867" b="1" spc="56" dirty="0">
                <a:latin typeface="Palatino Linotype" panose="02040502050505030304" pitchFamily="18" charset="0"/>
              </a:rPr>
              <a:t>Article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xmlns="" id="{FC73CA52-F287-4D22-AAF9-0C87D37511DC}"/>
              </a:ext>
            </a:extLst>
          </p:cNvPr>
          <p:cNvSpPr txBox="1"/>
          <p:nvPr/>
        </p:nvSpPr>
        <p:spPr>
          <a:xfrm>
            <a:off x="685800" y="2411676"/>
            <a:ext cx="3964945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400" spc="48" dirty="0">
                <a:latin typeface="Palatino Linotype" panose="02040502050505030304" pitchFamily="18" charset="0"/>
                <a:hlinkClick r:id="rId4"/>
              </a:rPr>
              <a:t>https://www.boat-alert.com/blog/what-are-bowrider-boats-overview-of-bowrider-boats</a:t>
            </a:r>
            <a:r>
              <a:rPr lang="en-US" sz="1400" spc="48" dirty="0" smtClean="0">
                <a:latin typeface="Palatino Linotype" panose="02040502050505030304" pitchFamily="18" charset="0"/>
                <a:hlinkClick r:id="rId4"/>
              </a:rPr>
              <a:t>/</a:t>
            </a:r>
            <a:r>
              <a:rPr lang="en-US" sz="1400" spc="48" dirty="0" smtClean="0">
                <a:latin typeface="Palatino Linotype" panose="02040502050505030304" pitchFamily="18" charset="0"/>
              </a:rPr>
              <a:t> </a:t>
            </a:r>
            <a:endParaRPr lang="en-US" sz="1400" spc="48" dirty="0">
              <a:latin typeface="Palatino Linotype" panose="02040502050505030304" pitchFamily="18" charset="0"/>
            </a:endParaRPr>
          </a:p>
        </p:txBody>
      </p:sp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F2B0DAE7-CD5C-4258-A295-BD16C0C8C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"/>
            <a:ext cx="1620982" cy="4971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6330</TotalTime>
  <Words>346</Words>
  <Application>Microsoft Office PowerPoint</Application>
  <PresentationFormat>Custom</PresentationFormat>
  <Paragraphs>76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What are Bowrider Boats  Overview of Bowrider Boats</vt:lpstr>
      <vt:lpstr>Bowrider Boats Overview</vt:lpstr>
      <vt:lpstr>Shape of a Boat Rider Boat</vt:lpstr>
      <vt:lpstr>Other Names for Bowrider Boats</vt:lpstr>
      <vt:lpstr>Can you use Bowrider Boats for Fishing?</vt:lpstr>
      <vt:lpstr>What are Bowrider Boats?</vt:lpstr>
      <vt:lpstr>Types of Bow Riders</vt:lpstr>
      <vt:lpstr>Legal Considerations vs. Lengths of Bowriders</vt:lpstr>
      <vt:lpstr>Do Bowriders have Cabins?</vt:lpstr>
      <vt:lpstr>Can you use Bowriders for Angling?</vt:lpstr>
      <vt:lpstr>Pros and Cons of Bowrider Boats</vt:lpstr>
      <vt:lpstr>Benefits of Bowriders</vt:lpstr>
      <vt:lpstr>Drawbacks of Bowrider Boats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Cabin Cruiser Boat Overview</dc:title>
  <dc:creator>Saif Ullah Jan</dc:creator>
  <cp:lastModifiedBy>Nazir</cp:lastModifiedBy>
  <cp:revision>24</cp:revision>
  <dcterms:created xsi:type="dcterms:W3CDTF">2021-03-12T10:02:34Z</dcterms:created>
  <dcterms:modified xsi:type="dcterms:W3CDTF">2021-03-29T22:32:12Z</dcterms:modified>
</cp:coreProperties>
</file>