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4" autoAdjust="0"/>
    <p:restoredTop sz="94660"/>
  </p:normalViewPr>
  <p:slideViewPr>
    <p:cSldViewPr snapToGrid="0">
      <p:cViewPr>
        <p:scale>
          <a:sx n="60" d="100"/>
          <a:sy n="60" d="100"/>
        </p:scale>
        <p:origin x="-2256" y="-15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oat-alert.com/blog/what-are-10-surprises-you-will-find-in-these-center-consoles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5CEE3B40-0719-467B-A4F7-B7D14A4AC8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oat on the water&#10;&#10;Description automatically generated with medium confidence">
            <a:extLst>
              <a:ext uri="{FF2B5EF4-FFF2-40B4-BE49-F238E27FC236}">
                <a16:creationId xmlns:a16="http://schemas.microsoft.com/office/drawing/2014/main" xmlns="" id="{B6DBBCC4-D737-4CA8-9291-7E958048A0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t="1509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D2D1CDE-6BAA-430B-9048-78C5BBF8CF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>
            <a:alphaModFix amt="5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EE980A-3F5B-4E41-BF6C-C3AC836D2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5255" y="1552924"/>
            <a:ext cx="8204468" cy="3750366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Garamond" panose="02020404030301010803" pitchFamily="18" charset="0"/>
              </a:rPr>
              <a:t>surprises </a:t>
            </a:r>
            <a:r>
              <a:rPr lang="en-US" b="1" dirty="0">
                <a:latin typeface="Garamond" panose="02020404030301010803" pitchFamily="18" charset="0"/>
              </a:rPr>
              <a:t/>
            </a:r>
            <a:br>
              <a:rPr lang="en-US" b="1" dirty="0">
                <a:latin typeface="Garamond" panose="02020404030301010803" pitchFamily="18" charset="0"/>
              </a:rPr>
            </a:br>
            <a:r>
              <a:rPr lang="en-US" b="1" dirty="0">
                <a:latin typeface="Garamond" panose="02020404030301010803" pitchFamily="18" charset="0"/>
              </a:rPr>
              <a:t>you will </a:t>
            </a:r>
            <a:br>
              <a:rPr lang="en-US" b="1" dirty="0">
                <a:latin typeface="Garamond" panose="02020404030301010803" pitchFamily="18" charset="0"/>
              </a:rPr>
            </a:br>
            <a:r>
              <a:rPr lang="en-US" b="1" dirty="0">
                <a:latin typeface="Garamond" panose="02020404030301010803" pitchFamily="18" charset="0"/>
              </a:rPr>
              <a:t>find in </a:t>
            </a:r>
            <a:r>
              <a:rPr lang="en-US" b="1" dirty="0" smtClean="0">
                <a:latin typeface="Garamond" panose="02020404030301010803" pitchFamily="18" charset="0"/>
              </a:rPr>
              <a:t>Today’s Center-Consoles</a:t>
            </a:r>
            <a:endParaRPr lang="en-GB" b="1" dirty="0">
              <a:latin typeface="Garamond" panose="02020404030301010803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EA82703-7FAE-4E2F-9EEF-2D4281D2D4B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92621" y="98635"/>
            <a:ext cx="4198050" cy="12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757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0DA07BB-F93D-458B-8761-BD92860F589B}"/>
              </a:ext>
            </a:extLst>
          </p:cNvPr>
          <p:cNvSpPr txBox="1"/>
          <p:nvPr/>
        </p:nvSpPr>
        <p:spPr>
          <a:xfrm>
            <a:off x="879225" y="5298829"/>
            <a:ext cx="3118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Helm Station mounted near the center.</a:t>
            </a:r>
            <a:endParaRPr lang="en-GB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1F4E5BC-76C9-4B37-B77C-3E5B5985AE4A}"/>
              </a:ext>
            </a:extLst>
          </p:cNvPr>
          <p:cNvSpPr txBox="1"/>
          <p:nvPr/>
        </p:nvSpPr>
        <p:spPr>
          <a:xfrm>
            <a:off x="4536827" y="5298829"/>
            <a:ext cx="3118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Open; have a variety of propulsion</a:t>
            </a:r>
            <a:endParaRPr lang="en-GB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6A9F7DF-1EA7-424C-9AD6-A06BD0CC90B9}"/>
              </a:ext>
            </a:extLst>
          </p:cNvPr>
          <p:cNvSpPr txBox="1"/>
          <p:nvPr/>
        </p:nvSpPr>
        <p:spPr>
          <a:xfrm>
            <a:off x="8194429" y="5298830"/>
            <a:ext cx="31183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Outboard engine</a:t>
            </a:r>
            <a:endParaRPr lang="en-GB" sz="2000" dirty="0"/>
          </a:p>
        </p:txBody>
      </p:sp>
      <p:pic>
        <p:nvPicPr>
          <p:cNvPr id="8" name="Picture 7" descr="A city next to a body of water&#10;&#10;Description automatically generated with low confidence">
            <a:extLst>
              <a:ext uri="{FF2B5EF4-FFF2-40B4-BE49-F238E27FC236}">
                <a16:creationId xmlns:a16="http://schemas.microsoft.com/office/drawing/2014/main" xmlns="" id="{79358E0B-65DD-4880-BBA6-644BC19D77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1044038"/>
            <a:ext cx="12192000" cy="40777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5EBF58-7B11-4E23-8677-580BBBA3E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5" y="1044038"/>
            <a:ext cx="10131425" cy="1456267"/>
          </a:xfrm>
          <a:prstGeom prst="hexagon">
            <a:avLst/>
          </a:prstGeo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4400" cap="none" dirty="0"/>
              <a:t>ANGLERS, WHAT’S </a:t>
            </a:r>
            <a:r>
              <a:rPr lang="en-US" sz="4400" cap="none" dirty="0" smtClean="0"/>
              <a:t>IN THAT </a:t>
            </a:r>
            <a:r>
              <a:rPr lang="en-US" sz="4400" cap="none" dirty="0"/>
              <a:t>CENTRE-CONSOLE BOAT?</a:t>
            </a:r>
            <a:endParaRPr lang="en-GB" sz="4400" cap="non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A079928-1ACF-42D4-9EC9-618D16C65E82}"/>
              </a:ext>
            </a:extLst>
          </p:cNvPr>
          <p:cNvSpPr txBox="1"/>
          <p:nvPr/>
        </p:nvSpPr>
        <p:spPr>
          <a:xfrm>
            <a:off x="2913180" y="2757035"/>
            <a:ext cx="6365632" cy="2180987"/>
          </a:xfrm>
          <a:prstGeom prst="heptagon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10 surprises in these boat models we love!</a:t>
            </a:r>
            <a:endParaRPr lang="en-GB" sz="4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42ECBB1-BCF2-489D-A46E-EB38E2CBF4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6360" y="36827"/>
            <a:ext cx="2041493" cy="61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95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99155B9-6320-4AB5-A815-8A2754562B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pic>
        <p:nvPicPr>
          <p:cNvPr id="6" name="Picture 5" descr="A person holding a large yellow and red umbrella on a beach&#10;&#10;Description automatically generated with low confidence">
            <a:extLst>
              <a:ext uri="{FF2B5EF4-FFF2-40B4-BE49-F238E27FC236}">
                <a16:creationId xmlns:a16="http://schemas.microsoft.com/office/drawing/2014/main" xmlns="" id="{3241815E-6826-4AEC-9A87-EC02CD3339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34034ABF-6942-4B47-BE7E-55C7914689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Freeform 5">
            <a:extLst>
              <a:ext uri="{FF2B5EF4-FFF2-40B4-BE49-F238E27FC236}">
                <a16:creationId xmlns:a16="http://schemas.microsoft.com/office/drawing/2014/main" xmlns="" id="{2D2F9523-C090-4E9F-876E-C5B05F2908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516466" y="-18309"/>
            <a:ext cx="11159068" cy="6894618"/>
          </a:xfrm>
          <a:custGeom>
            <a:avLst/>
            <a:gdLst>
              <a:gd name="T0" fmla="*/ 2331 w 2331"/>
              <a:gd name="T1" fmla="*/ 721 h 1440"/>
              <a:gd name="T2" fmla="*/ 2082 w 2331"/>
              <a:gd name="T3" fmla="*/ 0 h 1440"/>
              <a:gd name="T4" fmla="*/ 249 w 2331"/>
              <a:gd name="T5" fmla="*/ 0 h 1440"/>
              <a:gd name="T6" fmla="*/ 0 w 2331"/>
              <a:gd name="T7" fmla="*/ 721 h 1440"/>
              <a:gd name="T8" fmla="*/ 248 w 2331"/>
              <a:gd name="T9" fmla="*/ 1440 h 1440"/>
              <a:gd name="T10" fmla="*/ 2083 w 2331"/>
              <a:gd name="T11" fmla="*/ 1440 h 1440"/>
              <a:gd name="T12" fmla="*/ 2331 w 2331"/>
              <a:gd name="T13" fmla="*/ 721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31" h="1440">
                <a:moveTo>
                  <a:pt x="2331" y="721"/>
                </a:moveTo>
                <a:cubicBezTo>
                  <a:pt x="2331" y="449"/>
                  <a:pt x="2238" y="198"/>
                  <a:pt x="2082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93" y="198"/>
                  <a:pt x="0" y="449"/>
                  <a:pt x="0" y="721"/>
                </a:cubicBezTo>
                <a:cubicBezTo>
                  <a:pt x="0" y="992"/>
                  <a:pt x="92" y="1242"/>
                  <a:pt x="248" y="1440"/>
                </a:cubicBezTo>
                <a:cubicBezTo>
                  <a:pt x="2083" y="1440"/>
                  <a:pt x="2083" y="1440"/>
                  <a:pt x="2083" y="1440"/>
                </a:cubicBezTo>
                <a:cubicBezTo>
                  <a:pt x="2239" y="1242"/>
                  <a:pt x="2331" y="992"/>
                  <a:pt x="2331" y="72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A079928-1ACF-42D4-9EC9-618D16C65E82}"/>
              </a:ext>
            </a:extLst>
          </p:cNvPr>
          <p:cNvSpPr txBox="1"/>
          <p:nvPr/>
        </p:nvSpPr>
        <p:spPr>
          <a:xfrm>
            <a:off x="2829534" y="2740470"/>
            <a:ext cx="6529755" cy="3760996"/>
          </a:xfrm>
          <a:prstGeom prst="heptagon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GB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011890F-7142-4078-8A06-A1E387737F52}"/>
              </a:ext>
            </a:extLst>
          </p:cNvPr>
          <p:cNvSpPr txBox="1"/>
          <p:nvPr/>
        </p:nvSpPr>
        <p:spPr>
          <a:xfrm>
            <a:off x="4250124" y="3173405"/>
            <a:ext cx="4112643" cy="2928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en-US" sz="2400" dirty="0"/>
              <a:t>Great for Fishing</a:t>
            </a:r>
          </a:p>
          <a:p>
            <a:pPr marL="285750" indent="-285750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en-US" sz="2400" dirty="0"/>
              <a:t>Shade producing T-top</a:t>
            </a:r>
          </a:p>
          <a:p>
            <a:pPr marL="285750" indent="-285750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en-US" sz="2400" dirty="0"/>
              <a:t>Cheaper</a:t>
            </a:r>
          </a:p>
          <a:p>
            <a:pPr marL="285750" indent="-285750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en-US" sz="2400" dirty="0"/>
              <a:t>Lighter; Perform better with same horsepower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D34F27E8-8347-4D85-8C06-EBDEC6706B32}"/>
              </a:ext>
            </a:extLst>
          </p:cNvPr>
          <p:cNvSpPr txBox="1">
            <a:spLocks/>
          </p:cNvSpPr>
          <p:nvPr/>
        </p:nvSpPr>
        <p:spPr>
          <a:xfrm>
            <a:off x="1240734" y="962585"/>
            <a:ext cx="10131425" cy="1456267"/>
          </a:xfrm>
          <a:prstGeom prst="hexagon">
            <a:avLst/>
          </a:prstGeom>
          <a:solidFill>
            <a:schemeClr val="bg2">
              <a:lumMod val="75000"/>
            </a:schemeClr>
          </a:solidFill>
          <a:effectLst/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400" dirty="0"/>
              <a:t>Why Buy a Center-Console?</a:t>
            </a:r>
            <a:endParaRPr lang="en-GB" sz="4400" cap="none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D87C3E55-1FB6-4F5B-A9E8-12315C9AC2F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6360" y="36827"/>
            <a:ext cx="2041493" cy="61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68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dragon on a boat&#10;&#10;Description automatically generated with low confidence">
            <a:extLst>
              <a:ext uri="{FF2B5EF4-FFF2-40B4-BE49-F238E27FC236}">
                <a16:creationId xmlns:a16="http://schemas.microsoft.com/office/drawing/2014/main" xmlns="" id="{D6CCE108-D055-47ED-9607-E4E31E2F9F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994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A079928-1ACF-42D4-9EC9-618D16C65E82}"/>
              </a:ext>
            </a:extLst>
          </p:cNvPr>
          <p:cNvSpPr txBox="1"/>
          <p:nvPr/>
        </p:nvSpPr>
        <p:spPr>
          <a:xfrm>
            <a:off x="1702676" y="2490952"/>
            <a:ext cx="8718331" cy="4027079"/>
          </a:xfrm>
          <a:prstGeom prst="heptagon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GB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011890F-7142-4078-8A06-A1E387737F52}"/>
              </a:ext>
            </a:extLst>
          </p:cNvPr>
          <p:cNvSpPr txBox="1"/>
          <p:nvPr/>
        </p:nvSpPr>
        <p:spPr>
          <a:xfrm>
            <a:off x="3011214" y="3429000"/>
            <a:ext cx="679493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Variety </a:t>
            </a:r>
            <a:r>
              <a:rPr lang="en-US" sz="2400" dirty="0" smtClean="0"/>
              <a:t>of newer </a:t>
            </a:r>
            <a:r>
              <a:rPr lang="en-US" sz="2400" dirty="0"/>
              <a:t>models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Bigger and more spaced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Air-conditioning </a:t>
            </a:r>
            <a:endParaRPr lang="en-US" sz="2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Twin</a:t>
            </a:r>
            <a:r>
              <a:rPr lang="en-US" sz="2400" dirty="0"/>
              <a:t>, triple &amp; quadruple outboards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Flexibility to innovate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Remember to check </a:t>
            </a:r>
            <a:r>
              <a:rPr lang="en-US" sz="2400" dirty="0" smtClean="0"/>
              <a:t>the Boat-Alert.com history report for your HIN before you buy!</a:t>
            </a: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254C2DC-84CE-4C74-9192-D13D0D725F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6360" y="36827"/>
            <a:ext cx="2041493" cy="6124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5EBF58-7B11-4E23-8677-580BBBA3E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5" y="1044038"/>
            <a:ext cx="10131425" cy="1456267"/>
          </a:xfrm>
          <a:prstGeom prst="hexagon">
            <a:avLst/>
          </a:prstGeo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cap="none" dirty="0"/>
              <a:t>CENTER-CONSOLE BOAT MODELS</a:t>
            </a:r>
            <a:endParaRPr lang="en-GB" sz="4400" cap="none" dirty="0"/>
          </a:p>
        </p:txBody>
      </p:sp>
    </p:spTree>
    <p:extLst>
      <p:ext uri="{BB962C8B-B14F-4D97-AF65-F5344CB8AC3E}">
        <p14:creationId xmlns:p14="http://schemas.microsoft.com/office/powerpoint/2010/main" val="224622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ky, boat, water, outdoor&#10;&#10;Description automatically generated">
            <a:extLst>
              <a:ext uri="{FF2B5EF4-FFF2-40B4-BE49-F238E27FC236}">
                <a16:creationId xmlns:a16="http://schemas.microsoft.com/office/drawing/2014/main" xmlns="" id="{1C8624A4-6DF7-45C9-B626-15CF92A45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t="47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5EBF58-7B11-4E23-8677-580BBBA3E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5" y="1044038"/>
            <a:ext cx="10131425" cy="1456267"/>
          </a:xfrm>
          <a:prstGeom prst="hexagon">
            <a:avLst/>
          </a:prstGeo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cap="none" dirty="0"/>
              <a:t>COOL CENTER-CONSOLE FEATURES</a:t>
            </a:r>
            <a:endParaRPr lang="en-GB" sz="4400" cap="non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A079928-1ACF-42D4-9EC9-618D16C65E82}"/>
              </a:ext>
            </a:extLst>
          </p:cNvPr>
          <p:cNvSpPr txBox="1"/>
          <p:nvPr/>
        </p:nvSpPr>
        <p:spPr>
          <a:xfrm>
            <a:off x="2831122" y="2757035"/>
            <a:ext cx="6529755" cy="3760996"/>
          </a:xfrm>
          <a:prstGeom prst="heptagon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GB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011890F-7142-4078-8A06-A1E387737F52}"/>
              </a:ext>
            </a:extLst>
          </p:cNvPr>
          <p:cNvSpPr txBox="1"/>
          <p:nvPr/>
        </p:nvSpPr>
        <p:spPr>
          <a:xfrm>
            <a:off x="3868615" y="3511500"/>
            <a:ext cx="49002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Chris-Craft Catalina 34 has lots of light and impressive amenities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Chris-Craft Catalina 34 has a horizontal window of the </a:t>
            </a:r>
            <a:r>
              <a:rPr lang="en-US" sz="2400" dirty="0" err="1"/>
              <a:t>sunpad</a:t>
            </a: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Cobia 296 CC has a big stand-up head compartment for a 30ft boat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FC6CBA3-203A-463C-9234-08021F2FF1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6360" y="36827"/>
            <a:ext cx="2041493" cy="61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12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, water, boat, sky&#10;&#10;Description automatically generated">
            <a:extLst>
              <a:ext uri="{FF2B5EF4-FFF2-40B4-BE49-F238E27FC236}">
                <a16:creationId xmlns:a16="http://schemas.microsoft.com/office/drawing/2014/main" xmlns="" id="{15DBC29F-77B4-4BD3-AF42-91976C8C46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1530"/>
            <a:ext cx="12194721" cy="68564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5EBF58-7B11-4E23-8677-580BBBA3E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5" y="1044038"/>
            <a:ext cx="10131425" cy="1456267"/>
          </a:xfrm>
          <a:prstGeom prst="hexagon">
            <a:avLst/>
          </a:prstGeo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cap="none" dirty="0"/>
              <a:t>COOL CENTER-CONSOLE FEATURES</a:t>
            </a:r>
            <a:endParaRPr lang="en-GB" sz="4400" cap="non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A079928-1ACF-42D4-9EC9-618D16C65E82}"/>
              </a:ext>
            </a:extLst>
          </p:cNvPr>
          <p:cNvSpPr txBox="1"/>
          <p:nvPr/>
        </p:nvSpPr>
        <p:spPr>
          <a:xfrm>
            <a:off x="2831122" y="2757035"/>
            <a:ext cx="6529755" cy="3760996"/>
          </a:xfrm>
          <a:prstGeom prst="heptagon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GB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011890F-7142-4078-8A06-A1E387737F52}"/>
              </a:ext>
            </a:extLst>
          </p:cNvPr>
          <p:cNvSpPr txBox="1"/>
          <p:nvPr/>
        </p:nvSpPr>
        <p:spPr>
          <a:xfrm>
            <a:off x="3868615" y="3668037"/>
            <a:ext cx="49002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Porta-potties and even toilets plumbed to holding tanks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Cobia 296 has a small vanity with a sink, pressure water, and </a:t>
            </a:r>
            <a:r>
              <a:rPr lang="en-US" sz="2400" dirty="0" smtClean="0"/>
              <a:t>storage </a:t>
            </a:r>
            <a:r>
              <a:rPr lang="en-US" sz="2400" dirty="0"/>
              <a:t>drawers underneath.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EEA88EF-B771-4EC2-B7BA-2111AC3009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6360" y="36827"/>
            <a:ext cx="2041493" cy="61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2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water, outdoor, shore&#10;&#10;Description automatically generated">
            <a:extLst>
              <a:ext uri="{FF2B5EF4-FFF2-40B4-BE49-F238E27FC236}">
                <a16:creationId xmlns:a16="http://schemas.microsoft.com/office/drawing/2014/main" xmlns="" id="{FE92AC44-D5FF-40F6-8821-88AA53B2AF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t="15625"/>
          <a:stretch/>
        </p:blipFill>
        <p:spPr>
          <a:xfrm>
            <a:off x="-3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5EBF58-7B11-4E23-8677-580BBBA3E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5" y="1044038"/>
            <a:ext cx="10131425" cy="1456267"/>
          </a:xfrm>
          <a:prstGeom prst="hexagon">
            <a:avLst/>
          </a:prstGeo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cap="none" dirty="0"/>
              <a:t>COOL CENTER-CONSOLE FEATURES</a:t>
            </a:r>
            <a:endParaRPr lang="en-GB" sz="4400" cap="non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A079928-1ACF-42D4-9EC9-618D16C65E82}"/>
              </a:ext>
            </a:extLst>
          </p:cNvPr>
          <p:cNvSpPr txBox="1"/>
          <p:nvPr/>
        </p:nvSpPr>
        <p:spPr>
          <a:xfrm>
            <a:off x="2831122" y="2757035"/>
            <a:ext cx="6529755" cy="3760996"/>
          </a:xfrm>
          <a:prstGeom prst="heptagon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GB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011890F-7142-4078-8A06-A1E387737F52}"/>
              </a:ext>
            </a:extLst>
          </p:cNvPr>
          <p:cNvSpPr txBox="1"/>
          <p:nvPr/>
        </p:nvSpPr>
        <p:spPr>
          <a:xfrm>
            <a:off x="3868615" y="3429000"/>
            <a:ext cx="49002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Vanquish 24 comes with inboard power, outboard-free transom. This gives fuel efficiency and a low center of gravity.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4200 Siesta offshore CC boat that can be powered by different outboard configurations.</a:t>
            </a:r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C793929-9C4F-4713-8D80-EB2AE2019D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6360" y="36827"/>
            <a:ext cx="2041493" cy="61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0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oat on a beach&#10;&#10;Description automatically generated with medium confidence">
            <a:extLst>
              <a:ext uri="{FF2B5EF4-FFF2-40B4-BE49-F238E27FC236}">
                <a16:creationId xmlns:a16="http://schemas.microsoft.com/office/drawing/2014/main" xmlns="" id="{50025012-4A07-4D00-BB29-BC0C0BD400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5EBF58-7B11-4E23-8677-580BBBA3E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5" y="1044038"/>
            <a:ext cx="10131425" cy="1456267"/>
          </a:xfrm>
          <a:prstGeom prst="hexagon">
            <a:avLst/>
          </a:prstGeo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4400" cap="none" dirty="0"/>
              <a:t>OTHER AWESOME CC BOAT FEATURES</a:t>
            </a:r>
            <a:endParaRPr lang="en-GB" sz="4400" cap="non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A079928-1ACF-42D4-9EC9-618D16C65E82}"/>
              </a:ext>
            </a:extLst>
          </p:cNvPr>
          <p:cNvSpPr txBox="1"/>
          <p:nvPr/>
        </p:nvSpPr>
        <p:spPr>
          <a:xfrm>
            <a:off x="2831122" y="2757035"/>
            <a:ext cx="6529755" cy="3760996"/>
          </a:xfrm>
          <a:prstGeom prst="heptagon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GB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011890F-7142-4078-8A06-A1E387737F52}"/>
              </a:ext>
            </a:extLst>
          </p:cNvPr>
          <p:cNvSpPr txBox="1"/>
          <p:nvPr/>
        </p:nvSpPr>
        <p:spPr>
          <a:xfrm>
            <a:off x="3868615" y="3429000"/>
            <a:ext cx="49002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Some have large </a:t>
            </a:r>
            <a:r>
              <a:rPr lang="en-US" sz="2400" dirty="0" err="1"/>
              <a:t>livewell</a:t>
            </a:r>
            <a:r>
              <a:rPr lang="en-US" sz="2400" dirty="0"/>
              <a:t> tanks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Everglades 435 CC is 45 ft, has quad Yamaha 300-350 hp engines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570 gallons tank built to run those engines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Queen-sized bed converting to couch </a:t>
            </a:r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FDD14E0-CD55-407B-9045-4031144209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6360" y="36827"/>
            <a:ext cx="2041493" cy="61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24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oat&#10;&#10;Description automatically generated">
            <a:extLst>
              <a:ext uri="{FF2B5EF4-FFF2-40B4-BE49-F238E27FC236}">
                <a16:creationId xmlns:a16="http://schemas.microsoft.com/office/drawing/2014/main" xmlns="" id="{27CE7ACD-04E4-40F5-9AA2-58F0C5AC7F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5EBF58-7B11-4E23-8677-580BBBA3E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5" y="1044038"/>
            <a:ext cx="10131425" cy="1456267"/>
          </a:xfrm>
          <a:prstGeom prst="hexagon">
            <a:avLst/>
          </a:prstGeo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4400" cap="none" dirty="0"/>
              <a:t>OTHER AWESOME CC BOAT FEATURES</a:t>
            </a:r>
            <a:endParaRPr lang="en-GB" sz="4400" cap="non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A079928-1ACF-42D4-9EC9-618D16C65E82}"/>
              </a:ext>
            </a:extLst>
          </p:cNvPr>
          <p:cNvSpPr txBox="1"/>
          <p:nvPr/>
        </p:nvSpPr>
        <p:spPr>
          <a:xfrm>
            <a:off x="2831122" y="2757035"/>
            <a:ext cx="6529755" cy="3760996"/>
          </a:xfrm>
          <a:prstGeom prst="heptagon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GB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011890F-7142-4078-8A06-A1E387737F52}"/>
              </a:ext>
            </a:extLst>
          </p:cNvPr>
          <p:cNvSpPr txBox="1"/>
          <p:nvPr/>
        </p:nvSpPr>
        <p:spPr>
          <a:xfrm>
            <a:off x="3868615" y="3429000"/>
            <a:ext cx="490024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Added Navigation gear; dashboard to fit electronics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Airconditioning, 19 flat-screen with DVD, porcelain toilet, refrigerator, hot/cold water, microwave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Catalina 34 has a narrow window for light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6751A03-BA5C-4865-9EC3-96AF31ED38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6360" y="36827"/>
            <a:ext cx="2041493" cy="61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87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ky, boat, water, outdoor&#10;&#10;Description automatically generated">
            <a:extLst>
              <a:ext uri="{FF2B5EF4-FFF2-40B4-BE49-F238E27FC236}">
                <a16:creationId xmlns:a16="http://schemas.microsoft.com/office/drawing/2014/main" xmlns="" id="{087EE76A-22DE-4786-8F9F-BD760D4645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t="5468"/>
          <a:stretch/>
        </p:blipFill>
        <p:spPr>
          <a:xfrm>
            <a:off x="0" y="-1"/>
            <a:ext cx="12192000" cy="68807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5EBF58-7B11-4E23-8677-580BBBA3E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5" y="1044038"/>
            <a:ext cx="10131425" cy="1456267"/>
          </a:xfrm>
          <a:prstGeom prst="hexagon">
            <a:avLst/>
          </a:prstGeo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4400" cap="none" dirty="0"/>
              <a:t>OTHER AWESOME CC BOAT FEATURES</a:t>
            </a:r>
            <a:endParaRPr lang="en-GB" sz="4400" cap="non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A079928-1ACF-42D4-9EC9-618D16C65E82}"/>
              </a:ext>
            </a:extLst>
          </p:cNvPr>
          <p:cNvSpPr txBox="1"/>
          <p:nvPr/>
        </p:nvSpPr>
        <p:spPr>
          <a:xfrm>
            <a:off x="2831122" y="2757035"/>
            <a:ext cx="6529755" cy="3760996"/>
          </a:xfrm>
          <a:prstGeom prst="heptagon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GB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011890F-7142-4078-8A06-A1E387737F52}"/>
              </a:ext>
            </a:extLst>
          </p:cNvPr>
          <p:cNvSpPr txBox="1"/>
          <p:nvPr/>
        </p:nvSpPr>
        <p:spPr>
          <a:xfrm>
            <a:off x="3868615" y="3429000"/>
            <a:ext cx="49002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err="1"/>
              <a:t>Aquasport</a:t>
            </a:r>
            <a:r>
              <a:rPr lang="en-US" sz="2400" dirty="0"/>
              <a:t> 2500 CC has Kevlar-reinforced hull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240 Dauntless CC boat with ergonomically designed seating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Robalo R230 features vertical storage for fishing rods</a:t>
            </a:r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A093F61-23EE-45F3-998E-602A0940EC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6360" y="36827"/>
            <a:ext cx="2041493" cy="61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1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ailboat on the water&#10;&#10;Description automatically generated with low confidence">
            <a:extLst>
              <a:ext uri="{FF2B5EF4-FFF2-40B4-BE49-F238E27FC236}">
                <a16:creationId xmlns:a16="http://schemas.microsoft.com/office/drawing/2014/main" xmlns="" id="{1B35D9D6-053B-4559-8DAA-6A8B8B48BC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2C3503A-2790-4FFE-A4E7-698875003F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56" y="686436"/>
            <a:ext cx="2467580" cy="24675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43746E9-7359-4FEA-AF8E-B82788FFC030}"/>
              </a:ext>
            </a:extLst>
          </p:cNvPr>
          <p:cNvSpPr txBox="1"/>
          <p:nvPr/>
        </p:nvSpPr>
        <p:spPr>
          <a:xfrm>
            <a:off x="921577" y="3154016"/>
            <a:ext cx="2245937" cy="83099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spc="300" dirty="0">
                <a:solidFill>
                  <a:schemeClr val="tx1"/>
                </a:solidFill>
              </a:rPr>
              <a:t>Facebook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@</a:t>
            </a:r>
            <a:r>
              <a:rPr lang="en-US" sz="2400" dirty="0" err="1">
                <a:solidFill>
                  <a:schemeClr val="tx1"/>
                </a:solidFill>
              </a:rPr>
              <a:t>boatalert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BA98DD5-FB99-4707-ADA3-8776E7CE3015}"/>
              </a:ext>
            </a:extLst>
          </p:cNvPr>
          <p:cNvSpPr txBox="1"/>
          <p:nvPr/>
        </p:nvSpPr>
        <p:spPr>
          <a:xfrm>
            <a:off x="4973030" y="3154016"/>
            <a:ext cx="2245937" cy="83099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spc="300" dirty="0">
                <a:solidFill>
                  <a:schemeClr val="tx1"/>
                </a:solidFill>
              </a:rPr>
              <a:t>Twitter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@</a:t>
            </a:r>
            <a:r>
              <a:rPr lang="en-US" sz="2400" dirty="0" err="1">
                <a:solidFill>
                  <a:schemeClr val="tx1"/>
                </a:solidFill>
              </a:rPr>
              <a:t>hindecoder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D0B94CB-7FED-465B-A5CE-5DD2EA4F7D67}"/>
              </a:ext>
            </a:extLst>
          </p:cNvPr>
          <p:cNvSpPr txBox="1"/>
          <p:nvPr/>
        </p:nvSpPr>
        <p:spPr>
          <a:xfrm>
            <a:off x="8903888" y="3154016"/>
            <a:ext cx="2245937" cy="83099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spc="300" dirty="0">
                <a:solidFill>
                  <a:schemeClr val="tx1"/>
                </a:solidFill>
              </a:rPr>
              <a:t>YouTube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Boat Alert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C24FD9D0-1A8F-43E1-812F-70C47CFAD670}"/>
              </a:ext>
            </a:extLst>
          </p:cNvPr>
          <p:cNvSpPr/>
          <p:nvPr/>
        </p:nvSpPr>
        <p:spPr>
          <a:xfrm>
            <a:off x="5274633" y="1165426"/>
            <a:ext cx="1540042" cy="15076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xmlns="" id="{B50AE493-6601-447C-868E-AB7CF0F006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317" y="1005281"/>
            <a:ext cx="1816673" cy="18166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1A008B48-D9D9-417E-8283-4EB525299FEC}"/>
              </a:ext>
            </a:extLst>
          </p:cNvPr>
          <p:cNvGrpSpPr/>
          <p:nvPr/>
        </p:nvGrpSpPr>
        <p:grpSpPr>
          <a:xfrm>
            <a:off x="9026193" y="701607"/>
            <a:ext cx="2001326" cy="2120347"/>
            <a:chOff x="10625370" y="279794"/>
            <a:chExt cx="2001326" cy="212034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xmlns="" id="{5D0CECA5-9698-4DB2-9B40-D09DB738D104}"/>
                </a:ext>
              </a:extLst>
            </p:cNvPr>
            <p:cNvSpPr/>
            <p:nvPr/>
          </p:nvSpPr>
          <p:spPr>
            <a:xfrm>
              <a:off x="10847151" y="638857"/>
              <a:ext cx="1540042" cy="150768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DD2B422E-B803-4718-8FFD-5A54AF62B2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15" t="16769" r="20117" b="19803"/>
            <a:stretch/>
          </p:blipFill>
          <p:spPr>
            <a:xfrm>
              <a:off x="10625370" y="279794"/>
              <a:ext cx="2001326" cy="212034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pic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D1B7E5EF-7F0B-4F1B-9854-BA1875892CB6}"/>
              </a:ext>
            </a:extLst>
          </p:cNvPr>
          <p:cNvSpPr/>
          <p:nvPr/>
        </p:nvSpPr>
        <p:spPr>
          <a:xfrm>
            <a:off x="0" y="4555958"/>
            <a:ext cx="12191980" cy="23020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FOLLOW US AND SUBSCRIBE</a:t>
            </a:r>
            <a:endParaRPr lang="en-GB" sz="48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4BE56347-E962-4D77-9F26-ECD0BDE3EC2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2225524" cy="66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0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oat in the water&#10;&#10;Description automatically generated with medium confidence">
            <a:extLst>
              <a:ext uri="{FF2B5EF4-FFF2-40B4-BE49-F238E27FC236}">
                <a16:creationId xmlns:a16="http://schemas.microsoft.com/office/drawing/2014/main" xmlns="" id="{709F2578-E263-4DC3-BBA0-B9B65D16F2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2127" r="54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9968D5E-5550-451C-BBBE-A762B8D0F56E}"/>
              </a:ext>
            </a:extLst>
          </p:cNvPr>
          <p:cNvSpPr/>
          <p:nvPr/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82880" tIns="182880" rIns="182880" bIns="18288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 spc="2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Thank you for Listening!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4AD3A061-1AFE-42BE-8C27-A74C80A1507C}"/>
              </a:ext>
            </a:extLst>
          </p:cNvPr>
          <p:cNvSpPr txBox="1">
            <a:spLocks/>
          </p:cNvSpPr>
          <p:nvPr/>
        </p:nvSpPr>
        <p:spPr>
          <a:xfrm>
            <a:off x="2231136" y="2638044"/>
            <a:ext cx="7729728" cy="385900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1000"/>
              </a:spcBef>
              <a:buClr>
                <a:schemeClr val="accent2"/>
              </a:buClr>
            </a:pPr>
            <a:r>
              <a:rPr lang="en-US" sz="2400" b="1" u="sng" cap="none" spc="0" dirty="0">
                <a:latin typeface="+mn-lt"/>
                <a:ea typeface="+mn-ea"/>
                <a:cs typeface="+mn-cs"/>
              </a:rPr>
              <a:t>Full Article:</a:t>
            </a:r>
            <a:br>
              <a:rPr lang="en-US" sz="2400" b="1" u="sng" cap="none" spc="0" dirty="0">
                <a:latin typeface="+mn-lt"/>
                <a:ea typeface="+mn-ea"/>
                <a:cs typeface="+mn-cs"/>
              </a:rPr>
            </a:br>
            <a:r>
              <a:rPr lang="en-US" sz="2400" cap="none" spc="0" dirty="0">
                <a:latin typeface="+mn-lt"/>
                <a:ea typeface="+mn-ea"/>
                <a:cs typeface="+mn-cs"/>
                <a:hlinkClick r:id="rId3"/>
              </a:rPr>
              <a:t>https://www.boat-alert.com/blog/what-are-10-surprises-you-will-find-in-these-center-consoles</a:t>
            </a:r>
            <a:r>
              <a:rPr lang="en-US" sz="2400" cap="none" spc="0" dirty="0" smtClean="0">
                <a:latin typeface="+mn-lt"/>
                <a:ea typeface="+mn-ea"/>
                <a:cs typeface="+mn-cs"/>
                <a:hlinkClick r:id="rId3"/>
              </a:rPr>
              <a:t>/</a:t>
            </a:r>
            <a:r>
              <a:rPr lang="en-US" sz="2400" cap="none" spc="0" dirty="0" smtClean="0">
                <a:latin typeface="+mn-lt"/>
                <a:ea typeface="+mn-ea"/>
                <a:cs typeface="+mn-cs"/>
              </a:rPr>
              <a:t> </a:t>
            </a:r>
            <a:r>
              <a:rPr lang="en-US" sz="2400" cap="none" spc="0" dirty="0">
                <a:latin typeface="+mn-lt"/>
                <a:ea typeface="+mn-ea"/>
                <a:cs typeface="+mn-cs"/>
              </a:rPr>
              <a:t/>
            </a:r>
            <a:br>
              <a:rPr lang="en-US" sz="2400" cap="none" spc="0" dirty="0">
                <a:latin typeface="+mn-lt"/>
                <a:ea typeface="+mn-ea"/>
                <a:cs typeface="+mn-cs"/>
              </a:rPr>
            </a:br>
            <a:r>
              <a:rPr lang="en-US" sz="2400" cap="none" spc="0" dirty="0">
                <a:latin typeface="+mn-lt"/>
                <a:ea typeface="+mn-ea"/>
                <a:cs typeface="+mn-cs"/>
              </a:rPr>
              <a:t/>
            </a:r>
            <a:br>
              <a:rPr lang="en-US" sz="2400" cap="none" spc="0" dirty="0">
                <a:latin typeface="+mn-lt"/>
                <a:ea typeface="+mn-ea"/>
                <a:cs typeface="+mn-cs"/>
              </a:rPr>
            </a:br>
            <a:r>
              <a:rPr lang="en-US" sz="2400" b="1" u="sng" cap="none" spc="0" dirty="0">
                <a:latin typeface="+mn-lt"/>
                <a:ea typeface="+mn-ea"/>
                <a:cs typeface="+mn-cs"/>
              </a:rPr>
              <a:t>Website:</a:t>
            </a:r>
            <a:br>
              <a:rPr lang="en-US" sz="2400" b="1" u="sng" cap="none" spc="0" dirty="0">
                <a:latin typeface="+mn-lt"/>
                <a:ea typeface="+mn-ea"/>
                <a:cs typeface="+mn-cs"/>
              </a:rPr>
            </a:br>
            <a:r>
              <a:rPr lang="en-US" sz="2400" cap="none" spc="0" dirty="0">
                <a:latin typeface="+mn-lt"/>
                <a:ea typeface="+mn-ea"/>
                <a:cs typeface="+mn-cs"/>
              </a:rPr>
              <a:t>www.Boat-alert.Com</a:t>
            </a:r>
            <a:br>
              <a:rPr lang="en-US" sz="2400" cap="none" spc="0" dirty="0">
                <a:latin typeface="+mn-lt"/>
                <a:ea typeface="+mn-ea"/>
                <a:cs typeface="+mn-cs"/>
              </a:rPr>
            </a:br>
            <a:r>
              <a:rPr lang="en-US" sz="2400" cap="none" spc="0" dirty="0">
                <a:latin typeface="+mn-lt"/>
                <a:ea typeface="+mn-ea"/>
                <a:cs typeface="+mn-cs"/>
              </a:rPr>
              <a:t/>
            </a:r>
            <a:br>
              <a:rPr lang="en-US" sz="2400" cap="none" spc="0" dirty="0">
                <a:latin typeface="+mn-lt"/>
                <a:ea typeface="+mn-ea"/>
                <a:cs typeface="+mn-cs"/>
              </a:rPr>
            </a:br>
            <a:r>
              <a:rPr lang="en-US" sz="2400" b="1" u="sng" cap="none" spc="0" dirty="0">
                <a:latin typeface="+mn-lt"/>
                <a:ea typeface="+mn-ea"/>
                <a:cs typeface="+mn-cs"/>
              </a:rPr>
              <a:t>Email:</a:t>
            </a:r>
            <a:br>
              <a:rPr lang="en-US" sz="2400" b="1" u="sng" cap="none" spc="0" dirty="0">
                <a:latin typeface="+mn-lt"/>
                <a:ea typeface="+mn-ea"/>
                <a:cs typeface="+mn-cs"/>
              </a:rPr>
            </a:br>
            <a:r>
              <a:rPr lang="en-US" sz="2400" cap="none" spc="0" dirty="0" err="1" smtClean="0">
                <a:latin typeface="+mn-lt"/>
                <a:ea typeface="+mn-ea"/>
                <a:cs typeface="+mn-cs"/>
              </a:rPr>
              <a:t>Boatalert</a:t>
            </a:r>
            <a:r>
              <a:rPr lang="en-US" sz="2400" cap="none" spc="0" dirty="0" smtClean="0">
                <a:latin typeface="+mn-lt"/>
                <a:ea typeface="+mn-ea"/>
                <a:cs typeface="+mn-cs"/>
              </a:rPr>
              <a:t> @</a:t>
            </a:r>
            <a:r>
              <a:rPr lang="en-US" sz="2400" cap="none" spc="0" dirty="0" err="1">
                <a:latin typeface="+mn-lt"/>
                <a:ea typeface="+mn-ea"/>
                <a:cs typeface="+mn-cs"/>
              </a:rPr>
              <a:t>certifiedreports.Zohodesk.Com</a:t>
            </a:r>
            <a:r>
              <a:rPr lang="en-US" sz="2400" cap="none" spc="0" dirty="0">
                <a:latin typeface="+mn-lt"/>
                <a:ea typeface="+mn-ea"/>
                <a:cs typeface="+mn-cs"/>
              </a:rPr>
              <a:t/>
            </a:r>
            <a:br>
              <a:rPr lang="en-US" sz="2400" cap="none" spc="0" dirty="0">
                <a:latin typeface="+mn-lt"/>
                <a:ea typeface="+mn-ea"/>
                <a:cs typeface="+mn-cs"/>
              </a:rPr>
            </a:br>
            <a:r>
              <a:rPr lang="en-US" sz="2400" cap="none" spc="0" dirty="0">
                <a:latin typeface="+mn-lt"/>
                <a:ea typeface="+mn-ea"/>
                <a:cs typeface="+mn-cs"/>
              </a:rPr>
              <a:t/>
            </a:r>
            <a:br>
              <a:rPr lang="en-US" sz="2400" cap="none" spc="0" dirty="0">
                <a:latin typeface="+mn-lt"/>
                <a:ea typeface="+mn-ea"/>
                <a:cs typeface="+mn-cs"/>
              </a:rPr>
            </a:br>
            <a:r>
              <a:rPr lang="en-US" sz="2400" b="1" u="sng" cap="none" spc="0" dirty="0">
                <a:latin typeface="+mn-lt"/>
                <a:ea typeface="+mn-ea"/>
                <a:cs typeface="+mn-cs"/>
              </a:rPr>
              <a:t>Contact Number:</a:t>
            </a:r>
            <a:br>
              <a:rPr lang="en-US" sz="2400" b="1" u="sng" cap="none" spc="0" dirty="0">
                <a:latin typeface="+mn-lt"/>
                <a:ea typeface="+mn-ea"/>
                <a:cs typeface="+mn-cs"/>
              </a:rPr>
            </a:br>
            <a:r>
              <a:rPr lang="en-US" sz="2400" cap="none" spc="0" dirty="0">
                <a:latin typeface="+mn-lt"/>
                <a:ea typeface="+mn-ea"/>
                <a:cs typeface="+mn-cs"/>
              </a:rPr>
              <a:t>1-855-HIN-ALERT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AE68AC4-0EF3-4EC4-BEF4-969E4D139B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2225524" cy="66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2683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elestial" id="{C4BB2A3D-0E93-4C5F-B0D2-9D3FCE089CC5}" vid="{B36E0D05-787B-4C61-8268-2D6C1FBEDA3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1566</TotalTime>
  <Words>312</Words>
  <Application>Microsoft Office PowerPoint</Application>
  <PresentationFormat>Custom</PresentationFormat>
  <Paragraphs>50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Celestial</vt:lpstr>
      <vt:lpstr>surprises  you will  find in Today’s Center-Consoles</vt:lpstr>
      <vt:lpstr>ANGLERS, WHAT’S IN THAT CENTRE-CONSOLE BOAT?</vt:lpstr>
      <vt:lpstr>PowerPoint Presentation</vt:lpstr>
      <vt:lpstr>CENTER-CONSOLE BOAT MODELS</vt:lpstr>
      <vt:lpstr>COOL CENTER-CONSOLE FEATURES</vt:lpstr>
      <vt:lpstr>COOL CENTER-CONSOLE FEATURES</vt:lpstr>
      <vt:lpstr>COOL CENTER-CONSOLE FEATURES</vt:lpstr>
      <vt:lpstr>OTHER AWESOME CC BOAT FEATURES</vt:lpstr>
      <vt:lpstr>OTHER AWESOME CC BOAT FEATURES</vt:lpstr>
      <vt:lpstr>OTHER AWESOME CC BOAT FEATURES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surprises you will find in these Center-Consoles</dc:title>
  <dc:creator>Nida Noor</dc:creator>
  <cp:lastModifiedBy>Nazir</cp:lastModifiedBy>
  <cp:revision>21</cp:revision>
  <dcterms:created xsi:type="dcterms:W3CDTF">2021-02-11T04:38:07Z</dcterms:created>
  <dcterms:modified xsi:type="dcterms:W3CDTF">2021-02-14T15:32:24Z</dcterms:modified>
</cp:coreProperties>
</file>