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3" r:id="rId3"/>
    <p:sldId id="271" r:id="rId4"/>
    <p:sldId id="272" r:id="rId5"/>
    <p:sldId id="273" r:id="rId6"/>
    <p:sldId id="260" r:id="rId7"/>
    <p:sldId id="261" r:id="rId8"/>
  </p:sldIdLst>
  <p:sldSz cx="18288000" cy="10287000"/>
  <p:notesSz cx="6858000" cy="9144000"/>
  <p:embeddedFontLst>
    <p:embeddedFont>
      <p:font typeface="Algerian" panose="04020705040A02060702" pitchFamily="82" charset="0"/>
      <p:regular r:id="rId9"/>
    </p:embeddedFont>
    <p:embeddedFont>
      <p:font typeface="Garamond" panose="02020404030301010803" pitchFamily="18" charset="0"/>
      <p:regular r:id="rId10"/>
      <p:bold r:id="rId11"/>
      <p:italic r:id="rId12"/>
    </p:embeddedFont>
    <p:embeddedFont>
      <p:font typeface="Lucida Sans Unicode" panose="020B0602030504020204" pitchFamily="34" charset="0"/>
      <p:regular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Overpass Light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Overpass Light Italics" panose="020B0604020202020204" charset="0"/>
      <p:regular r:id="rId23"/>
    </p:embeddedFont>
    <p:embeddedFont>
      <p:font typeface="Impact" panose="020B0806030902050204" pitchFamily="3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041" autoAdjust="0"/>
  </p:normalViewPr>
  <p:slideViewPr>
    <p:cSldViewPr>
      <p:cViewPr>
        <p:scale>
          <a:sx n="50" d="100"/>
          <a:sy n="50" d="100"/>
        </p:scale>
        <p:origin x="-1944" y="-10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boat-aler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oat-alert.com/blog/choosing-to-go-private-or-with-boat-brokers-boat-dealers-when-sell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5000"/>
          </a:blip>
          <a:srcRect l="710" t="14697" r="15532" b="14697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28700" y="2247900"/>
            <a:ext cx="16230600" cy="4185493"/>
            <a:chOff x="0" y="-26326"/>
            <a:chExt cx="21640800" cy="5580658"/>
          </a:xfrm>
        </p:grpSpPr>
        <p:sp>
          <p:nvSpPr>
            <p:cNvPr id="4" name="AutoShape 4"/>
            <p:cNvSpPr/>
            <p:nvPr/>
          </p:nvSpPr>
          <p:spPr>
            <a:xfrm>
              <a:off x="0" y="5541587"/>
              <a:ext cx="21640800" cy="1274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21640800" cy="1274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2540000" y="-26326"/>
              <a:ext cx="16560800" cy="54168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8800" b="1" i="0" dirty="0" smtClean="0">
                  <a:solidFill>
                    <a:srgbClr val="212529"/>
                  </a:solidFill>
                  <a:effectLst/>
                  <a:latin typeface="Garamond" panose="02020404030301010803" pitchFamily="18" charset="0"/>
                </a:rPr>
                <a:t>Selling privately </a:t>
              </a:r>
              <a:r>
                <a:rPr lang="en-US" sz="8800" b="1" i="0" dirty="0">
                  <a:solidFill>
                    <a:srgbClr val="212529"/>
                  </a:solidFill>
                  <a:effectLst/>
                  <a:latin typeface="Garamond" panose="02020404030301010803" pitchFamily="18" charset="0"/>
                </a:rPr>
                <a:t>or </a:t>
              </a:r>
              <a:r>
                <a:rPr lang="en-US" sz="8800" b="1" i="0" dirty="0" smtClean="0">
                  <a:solidFill>
                    <a:srgbClr val="212529"/>
                  </a:solidFill>
                  <a:effectLst/>
                  <a:latin typeface="Garamond" panose="02020404030301010803" pitchFamily="18" charset="0"/>
                </a:rPr>
                <a:t>going with </a:t>
              </a:r>
              <a:r>
                <a:rPr lang="en-US" sz="8800" b="1" i="0" dirty="0">
                  <a:solidFill>
                    <a:srgbClr val="212529"/>
                  </a:solidFill>
                  <a:effectLst/>
                  <a:latin typeface="Garamond" panose="02020404030301010803" pitchFamily="18" charset="0"/>
                </a:rPr>
                <a:t>Boat Brokers &amp; Boat </a:t>
              </a:r>
              <a:r>
                <a:rPr lang="en-US" sz="8800" b="1" i="0" dirty="0" smtClean="0">
                  <a:solidFill>
                    <a:srgbClr val="212529"/>
                  </a:solidFill>
                  <a:effectLst/>
                  <a:latin typeface="Garamond" panose="02020404030301010803" pitchFamily="18" charset="0"/>
                </a:rPr>
                <a:t>Dealers</a:t>
              </a:r>
              <a:endParaRPr lang="en-US" sz="8800" b="0" i="0" dirty="0">
                <a:solidFill>
                  <a:srgbClr val="212529"/>
                </a:solidFill>
                <a:effectLst/>
                <a:latin typeface="Garamond" panose="02020404030301010803" pitchFamily="18" charset="0"/>
              </a:endParaRP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82003" y="6725806"/>
            <a:ext cx="6123994" cy="18371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8DDBA48-54FF-4111-BB29-948369BC5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11518"/>
            <a:ext cx="18288000" cy="102754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C1862F-2A00-408B-A8FF-BF0D7495E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994" y="1880121"/>
            <a:ext cx="8877263" cy="2150099"/>
          </a:xfrm>
          <a:solidFill>
            <a:srgbClr val="70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 dirty="0">
                <a:latin typeface="Algerian" panose="04020705040A02060702" pitchFamily="82" charset="0"/>
              </a:rPr>
              <a:t>Time to say Goodbye to your vessel?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xmlns="" id="{23F68BD6-4714-437A-B14F-643421BFD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267700"/>
            <a:ext cx="4952995" cy="1485898"/>
          </a:xfrm>
          <a:prstGeom prst="rect">
            <a:avLst/>
          </a:prstGeom>
          <a:ln>
            <a:noFill/>
          </a:ln>
        </p:spPr>
      </p:pic>
      <p:cxnSp>
        <p:nvCxnSpPr>
          <p:cNvPr id="12" name="Straight Connector 9">
            <a:extLst>
              <a:ext uri="{FF2B5EF4-FFF2-40B4-BE49-F238E27FC236}">
                <a16:creationId xmlns:a16="http://schemas.microsoft.com/office/drawing/2014/main" xmlns="" id="{3D83F26F-C55B-4A92-9AFF-4894D14E27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144000" y="1880121"/>
            <a:ext cx="0" cy="318135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6D6C36DD-1E56-42DC-9699-39CA3808D6CF}"/>
              </a:ext>
            </a:extLst>
          </p:cNvPr>
          <p:cNvSpPr txBox="1">
            <a:spLocks/>
          </p:cNvSpPr>
          <p:nvPr/>
        </p:nvSpPr>
        <p:spPr>
          <a:xfrm>
            <a:off x="4705368" y="5648804"/>
            <a:ext cx="8877263" cy="2150098"/>
          </a:xfrm>
          <a:prstGeom prst="rect">
            <a:avLst/>
          </a:prstGeom>
          <a:solidFill>
            <a:srgbClr val="700000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6000" dirty="0">
                <a:latin typeface="Algerian" panose="04020705040A02060702" pitchFamily="82" charset="0"/>
              </a:rPr>
              <a:t>Make sure you know your options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xmlns="" id="{3D076E44-7CEA-4AAA-AA64-357F06499EE3}"/>
              </a:ext>
            </a:extLst>
          </p:cNvPr>
          <p:cNvSpPr txBox="1"/>
          <p:nvPr/>
        </p:nvSpPr>
        <p:spPr>
          <a:xfrm>
            <a:off x="13178007" y="1013167"/>
            <a:ext cx="4081293" cy="2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3015661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8DDBA48-54FF-4111-BB29-948369BC5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18288000" cy="10275481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xmlns="" id="{23F68BD6-4714-437A-B14F-643421BFD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267700"/>
            <a:ext cx="4952995" cy="1485898"/>
          </a:xfrm>
          <a:prstGeom prst="rect">
            <a:avLst/>
          </a:prstGeom>
          <a:ln>
            <a:noFill/>
          </a:ln>
        </p:spPr>
      </p:pic>
      <p:cxnSp>
        <p:nvCxnSpPr>
          <p:cNvPr id="12" name="Straight Connector 9">
            <a:extLst>
              <a:ext uri="{FF2B5EF4-FFF2-40B4-BE49-F238E27FC236}">
                <a16:creationId xmlns:a16="http://schemas.microsoft.com/office/drawing/2014/main" xmlns="" id="{3D83F26F-C55B-4A92-9AFF-4894D14E27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144000" y="1880121"/>
            <a:ext cx="0" cy="318135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>
            <a:extLst>
              <a:ext uri="{FF2B5EF4-FFF2-40B4-BE49-F238E27FC236}">
                <a16:creationId xmlns:a16="http://schemas.microsoft.com/office/drawing/2014/main" xmlns="" id="{20D6A2A3-6BA3-44E0-8C27-FF220389E927}"/>
              </a:ext>
            </a:extLst>
          </p:cNvPr>
          <p:cNvSpPr txBox="1"/>
          <p:nvPr/>
        </p:nvSpPr>
        <p:spPr>
          <a:xfrm>
            <a:off x="13178007" y="1013167"/>
            <a:ext cx="4081293" cy="2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530FF9B4-E065-4E7A-BD56-50DC4475E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88" y="490062"/>
            <a:ext cx="11830031" cy="12652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7200" dirty="0">
                <a:latin typeface="Garamond" panose="02020404030301010803" pitchFamily="18" charset="0"/>
              </a:rPr>
              <a:t>Boat for Sale by Private Owner</a:t>
            </a:r>
          </a:p>
        </p:txBody>
      </p:sp>
      <p:sp>
        <p:nvSpPr>
          <p:cNvPr id="10" name="Rectangle: Folded Corner 9">
            <a:extLst>
              <a:ext uri="{FF2B5EF4-FFF2-40B4-BE49-F238E27FC236}">
                <a16:creationId xmlns:a16="http://schemas.microsoft.com/office/drawing/2014/main" xmlns="" id="{ED8E56CE-F2BD-4E94-8940-084B28D9E94E}"/>
              </a:ext>
            </a:extLst>
          </p:cNvPr>
          <p:cNvSpPr/>
          <p:nvPr/>
        </p:nvSpPr>
        <p:spPr>
          <a:xfrm>
            <a:off x="2362208" y="3086100"/>
            <a:ext cx="6105502" cy="4959181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  <a:cs typeface="Aldhabi" panose="01000000000000000000" pitchFamily="2" charset="-78"/>
              </a:rPr>
              <a:t>More Money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  <a:cs typeface="Aldhabi" panose="01000000000000000000" pitchFamily="2" charset="-78"/>
              </a:rPr>
              <a:t>Sells Quickly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  <a:cs typeface="Aldhabi" panose="01000000000000000000" pitchFamily="2" charset="-78"/>
              </a:rPr>
              <a:t>You have the most Info about the boat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  <a:cs typeface="Aldhabi" panose="01000000000000000000" pitchFamily="2" charset="-78"/>
              </a:rPr>
              <a:t>Full Control of the Process</a:t>
            </a:r>
          </a:p>
        </p:txBody>
      </p:sp>
      <p:sp>
        <p:nvSpPr>
          <p:cNvPr id="13" name="Rectangle: Folded Corner 12">
            <a:extLst>
              <a:ext uri="{FF2B5EF4-FFF2-40B4-BE49-F238E27FC236}">
                <a16:creationId xmlns:a16="http://schemas.microsoft.com/office/drawing/2014/main" xmlns="" id="{3A3A58E5-C302-4FA8-80C4-1F8FEB8475C5}"/>
              </a:ext>
            </a:extLst>
          </p:cNvPr>
          <p:cNvSpPr/>
          <p:nvPr/>
        </p:nvSpPr>
        <p:spPr>
          <a:xfrm>
            <a:off x="10048898" y="3086099"/>
            <a:ext cx="6105502" cy="4959182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</a:rPr>
              <a:t>Time Consuming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</a:rPr>
              <a:t>Requires learning used-boat Market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</a:rPr>
              <a:t>More Paperwork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</a:rPr>
              <a:t>Learn sea-trials and marine surveys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1E6E4CD-9FA5-4EAF-8FCF-0FFD279DCC99}"/>
              </a:ext>
            </a:extLst>
          </p:cNvPr>
          <p:cNvSpPr txBox="1"/>
          <p:nvPr/>
        </p:nvSpPr>
        <p:spPr>
          <a:xfrm>
            <a:off x="5033968" y="2005201"/>
            <a:ext cx="1314424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Garamond" panose="02020404030301010803" pitchFamily="18" charset="0"/>
              </a:rPr>
              <a:t>Pros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76159BC-FB96-4055-8CEE-693E2DA0FF6D}"/>
              </a:ext>
            </a:extLst>
          </p:cNvPr>
          <p:cNvSpPr txBox="1"/>
          <p:nvPr/>
        </p:nvSpPr>
        <p:spPr>
          <a:xfrm>
            <a:off x="12575384" y="2005201"/>
            <a:ext cx="1604953" cy="830997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Garamond" panose="02020404030301010803" pitchFamily="18" charset="0"/>
              </a:rPr>
              <a:t>Cons</a:t>
            </a:r>
          </a:p>
        </p:txBody>
      </p:sp>
    </p:spTree>
    <p:extLst>
      <p:ext uri="{BB962C8B-B14F-4D97-AF65-F5344CB8AC3E}">
        <p14:creationId xmlns:p14="http://schemas.microsoft.com/office/powerpoint/2010/main" val="2217490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1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8DDBA48-54FF-4111-BB29-948369BC5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18288000" cy="10275481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xmlns="" id="{23F68BD6-4714-437A-B14F-643421BFD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267700"/>
            <a:ext cx="4952995" cy="1485898"/>
          </a:xfrm>
          <a:prstGeom prst="rect">
            <a:avLst/>
          </a:prstGeom>
          <a:ln>
            <a:noFill/>
          </a:ln>
        </p:spPr>
      </p:pic>
      <p:cxnSp>
        <p:nvCxnSpPr>
          <p:cNvPr id="12" name="Straight Connector 9">
            <a:extLst>
              <a:ext uri="{FF2B5EF4-FFF2-40B4-BE49-F238E27FC236}">
                <a16:creationId xmlns:a16="http://schemas.microsoft.com/office/drawing/2014/main" xmlns="" id="{3D83F26F-C55B-4A92-9AFF-4894D14E27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144000" y="1880121"/>
            <a:ext cx="0" cy="318135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>
            <a:extLst>
              <a:ext uri="{FF2B5EF4-FFF2-40B4-BE49-F238E27FC236}">
                <a16:creationId xmlns:a16="http://schemas.microsoft.com/office/drawing/2014/main" xmlns="" id="{20D6A2A3-6BA3-44E0-8C27-FF220389E927}"/>
              </a:ext>
            </a:extLst>
          </p:cNvPr>
          <p:cNvSpPr txBox="1"/>
          <p:nvPr/>
        </p:nvSpPr>
        <p:spPr>
          <a:xfrm>
            <a:off x="13178007" y="1013167"/>
            <a:ext cx="4081293" cy="2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530FF9B4-E065-4E7A-BD56-50DC4475E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88" y="490062"/>
            <a:ext cx="11830031" cy="12652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7200" dirty="0">
                <a:latin typeface="Garamond" panose="02020404030301010803" pitchFamily="18" charset="0"/>
              </a:rPr>
              <a:t>Boat Brokers</a:t>
            </a:r>
          </a:p>
        </p:txBody>
      </p:sp>
      <p:sp>
        <p:nvSpPr>
          <p:cNvPr id="10" name="Rectangle: Folded Corner 9">
            <a:extLst>
              <a:ext uri="{FF2B5EF4-FFF2-40B4-BE49-F238E27FC236}">
                <a16:creationId xmlns:a16="http://schemas.microsoft.com/office/drawing/2014/main" xmlns="" id="{ED8E56CE-F2BD-4E94-8940-084B28D9E94E}"/>
              </a:ext>
            </a:extLst>
          </p:cNvPr>
          <p:cNvSpPr/>
          <p:nvPr/>
        </p:nvSpPr>
        <p:spPr>
          <a:xfrm>
            <a:off x="2362199" y="3079919"/>
            <a:ext cx="6105517" cy="4959181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Century Gothic" panose="020B0502020202020204" pitchFamily="34" charset="0"/>
              <a:cs typeface="Aldhabi" panose="01000000000000000000" pitchFamily="2" charset="-7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Century Gothic" panose="020B0502020202020204" pitchFamily="34" charset="0"/>
              <a:cs typeface="Aldhabi" panose="01000000000000000000" pitchFamily="2" charset="-7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  <a:cs typeface="Aldhabi" panose="01000000000000000000" pitchFamily="2" charset="-78"/>
              </a:rPr>
              <a:t>Broker takes care of everything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  <a:cs typeface="Aldhabi" panose="01000000000000000000" pitchFamily="2" charset="-78"/>
              </a:rPr>
              <a:t>Handles sea trials and paperwork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entury Gothic" panose="020B0502020202020204" pitchFamily="34" charset="0"/>
                <a:cs typeface="Aldhabi" panose="01000000000000000000" pitchFamily="2" charset="-78"/>
              </a:rPr>
              <a:t>May get you a </a:t>
            </a:r>
            <a:r>
              <a:rPr lang="en-US" sz="4000" dirty="0">
                <a:latin typeface="Century Gothic" panose="020B0502020202020204" pitchFamily="34" charset="0"/>
                <a:cs typeface="Aldhabi" panose="01000000000000000000" pitchFamily="2" charset="-78"/>
              </a:rPr>
              <a:t>higher selling price and talk to surveyors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Century Gothic" panose="020B0502020202020204" pitchFamily="34" charset="0"/>
              <a:cs typeface="Aldhabi" panose="01000000000000000000" pitchFamily="2" charset="-78"/>
            </a:endParaRPr>
          </a:p>
        </p:txBody>
      </p:sp>
      <p:sp>
        <p:nvSpPr>
          <p:cNvPr id="13" name="Rectangle: Folded Corner 12">
            <a:extLst>
              <a:ext uri="{FF2B5EF4-FFF2-40B4-BE49-F238E27FC236}">
                <a16:creationId xmlns:a16="http://schemas.microsoft.com/office/drawing/2014/main" xmlns="" id="{3A3A58E5-C302-4FA8-80C4-1F8FEB8475C5}"/>
              </a:ext>
            </a:extLst>
          </p:cNvPr>
          <p:cNvSpPr/>
          <p:nvPr/>
        </p:nvSpPr>
        <p:spPr>
          <a:xfrm>
            <a:off x="10048884" y="3086099"/>
            <a:ext cx="6105516" cy="4959182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</a:rPr>
              <a:t>You need to </a:t>
            </a:r>
            <a:r>
              <a:rPr lang="en-US" sz="4000" dirty="0" smtClean="0">
                <a:latin typeface="Century Gothic" panose="020B0502020202020204" pitchFamily="34" charset="0"/>
              </a:rPr>
              <a:t>pay10</a:t>
            </a:r>
            <a:r>
              <a:rPr lang="en-US" sz="4000" dirty="0">
                <a:latin typeface="Century Gothic" panose="020B0502020202020204" pitchFamily="34" charset="0"/>
              </a:rPr>
              <a:t>% commission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</a:rPr>
              <a:t>Chances are that the broker is not specialized in your type of  boat.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1E6E4CD-9FA5-4EAF-8FCF-0FFD279DCC99}"/>
              </a:ext>
            </a:extLst>
          </p:cNvPr>
          <p:cNvSpPr txBox="1"/>
          <p:nvPr/>
        </p:nvSpPr>
        <p:spPr>
          <a:xfrm>
            <a:off x="5033968" y="2005201"/>
            <a:ext cx="1314424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Garamond" panose="02020404030301010803" pitchFamily="18" charset="0"/>
              </a:rPr>
              <a:t>Pros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76159BC-FB96-4055-8CEE-693E2DA0FF6D}"/>
              </a:ext>
            </a:extLst>
          </p:cNvPr>
          <p:cNvSpPr txBox="1"/>
          <p:nvPr/>
        </p:nvSpPr>
        <p:spPr>
          <a:xfrm>
            <a:off x="12575384" y="2005201"/>
            <a:ext cx="1604953" cy="830997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Garamond" panose="02020404030301010803" pitchFamily="18" charset="0"/>
              </a:rPr>
              <a:t>Cons</a:t>
            </a:r>
          </a:p>
        </p:txBody>
      </p:sp>
    </p:spTree>
    <p:extLst>
      <p:ext uri="{BB962C8B-B14F-4D97-AF65-F5344CB8AC3E}">
        <p14:creationId xmlns:p14="http://schemas.microsoft.com/office/powerpoint/2010/main" val="3104956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1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8DDBA48-54FF-4111-BB29-948369BC5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18288000" cy="10275481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xmlns="" id="{23F68BD6-4714-437A-B14F-643421BFD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267700"/>
            <a:ext cx="4952995" cy="1485898"/>
          </a:xfrm>
          <a:prstGeom prst="rect">
            <a:avLst/>
          </a:prstGeom>
          <a:ln>
            <a:noFill/>
          </a:ln>
        </p:spPr>
      </p:pic>
      <p:cxnSp>
        <p:nvCxnSpPr>
          <p:cNvPr id="12" name="Straight Connector 9">
            <a:extLst>
              <a:ext uri="{FF2B5EF4-FFF2-40B4-BE49-F238E27FC236}">
                <a16:creationId xmlns:a16="http://schemas.microsoft.com/office/drawing/2014/main" xmlns="" id="{3D83F26F-C55B-4A92-9AFF-4894D14E27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144000" y="1880121"/>
            <a:ext cx="0" cy="318135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>
            <a:extLst>
              <a:ext uri="{FF2B5EF4-FFF2-40B4-BE49-F238E27FC236}">
                <a16:creationId xmlns:a16="http://schemas.microsoft.com/office/drawing/2014/main" xmlns="" id="{20D6A2A3-6BA3-44E0-8C27-FF220389E927}"/>
              </a:ext>
            </a:extLst>
          </p:cNvPr>
          <p:cNvSpPr txBox="1"/>
          <p:nvPr/>
        </p:nvSpPr>
        <p:spPr>
          <a:xfrm>
            <a:off x="13178007" y="1013167"/>
            <a:ext cx="4081293" cy="2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530FF9B4-E065-4E7A-BD56-50DC4475E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88" y="490062"/>
            <a:ext cx="11830031" cy="12652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7200" dirty="0">
                <a:latin typeface="Garamond" panose="02020404030301010803" pitchFamily="18" charset="0"/>
              </a:rPr>
              <a:t>Boat Dealers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7B45C8B-D60F-42E2-B688-950ED2EF6E20}"/>
              </a:ext>
            </a:extLst>
          </p:cNvPr>
          <p:cNvSpPr txBox="1"/>
          <p:nvPr/>
        </p:nvSpPr>
        <p:spPr>
          <a:xfrm>
            <a:off x="2362203" y="2428284"/>
            <a:ext cx="13563594" cy="50167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latin typeface="Century Gothic" panose="020B0502020202020204" pitchFamily="34" charset="0"/>
              </a:rPr>
              <a:t>With a Boat Dealer, you have </a:t>
            </a:r>
            <a:r>
              <a:rPr lang="en-US" sz="4800" b="1" dirty="0">
                <a:latin typeface="Century Gothic" panose="020B0502020202020204" pitchFamily="34" charset="0"/>
              </a:rPr>
              <a:t>two</a:t>
            </a:r>
            <a:r>
              <a:rPr lang="en-US" sz="4800" dirty="0">
                <a:latin typeface="Century Gothic" panose="020B0502020202020204" pitchFamily="34" charset="0"/>
              </a:rPr>
              <a:t> options: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b="1" dirty="0">
                <a:latin typeface="Century Gothic" panose="020B0502020202020204" pitchFamily="34" charset="0"/>
              </a:rPr>
              <a:t>Trade-in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Century Gothic" panose="020B0502020202020204" pitchFamily="34" charset="0"/>
              </a:rPr>
              <a:t>	</a:t>
            </a:r>
            <a:r>
              <a:rPr lang="en-US" sz="4000" dirty="0">
                <a:latin typeface="Century Gothic" panose="020B0502020202020204" pitchFamily="34" charset="0"/>
              </a:rPr>
              <a:t>Comes with a hidden tax saving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entury Gothic" panose="020B0502020202020204" pitchFamily="34" charset="0"/>
              </a:rPr>
              <a:t>	New boat will be sold to you at a lower price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b="1" dirty="0">
                <a:latin typeface="Century Gothic" panose="020B0502020202020204" pitchFamily="34" charset="0"/>
              </a:rPr>
              <a:t>Advertising your used boat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entury Gothic" panose="020B0502020202020204" pitchFamily="34" charset="0"/>
              </a:rPr>
              <a:t>Boat </a:t>
            </a:r>
            <a:r>
              <a:rPr lang="en-US" sz="4000" dirty="0">
                <a:latin typeface="Century Gothic" panose="020B0502020202020204" pitchFamily="34" charset="0"/>
              </a:rPr>
              <a:t>Dealer can list it on popular website with </a:t>
            </a:r>
            <a:r>
              <a:rPr lang="en-US" sz="4000" dirty="0" smtClean="0">
                <a:latin typeface="Century Gothic" panose="020B0502020202020204" pitchFamily="34" charset="0"/>
              </a:rPr>
              <a:t>a </a:t>
            </a:r>
            <a:r>
              <a:rPr lang="en-US" sz="4000" dirty="0" smtClean="0">
                <a:latin typeface="Century Gothic" panose="020B0502020202020204" pitchFamily="34" charset="0"/>
                <a:hlinkClick r:id="rId4"/>
              </a:rPr>
              <a:t>Boat </a:t>
            </a:r>
            <a:r>
              <a:rPr lang="en-US" sz="4000" dirty="0">
                <a:latin typeface="Century Gothic" panose="020B0502020202020204" pitchFamily="34" charset="0"/>
                <a:hlinkClick r:id="rId4"/>
              </a:rPr>
              <a:t>Alert History Report</a:t>
            </a:r>
            <a:endParaRPr lang="en-US" sz="4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552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2">
                <a:lumMod val="20000"/>
                <a:lumOff val="80000"/>
              </a:schemeClr>
            </a:gs>
            <a:gs pos="35000">
              <a:srgbClr val="595959"/>
            </a:gs>
            <a:gs pos="16848">
              <a:srgbClr val="D1C0BF"/>
            </a:gs>
            <a:gs pos="33000">
              <a:schemeClr val="tx1">
                <a:lumMod val="65000"/>
                <a:lumOff val="3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065455"/>
            <a:ext cx="16230600" cy="2775844"/>
            <a:chOff x="0" y="0"/>
            <a:chExt cx="5490351" cy="93898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490351" cy="938989"/>
            </a:xfrm>
            <a:custGeom>
              <a:avLst/>
              <a:gdLst/>
              <a:ahLst/>
              <a:cxnLst/>
              <a:rect l="l" t="t" r="r" b="b"/>
              <a:pathLst>
                <a:path w="5490351" h="938989">
                  <a:moveTo>
                    <a:pt x="0" y="0"/>
                  </a:moveTo>
                  <a:lnTo>
                    <a:pt x="5490351" y="0"/>
                  </a:lnTo>
                  <a:lnTo>
                    <a:pt x="5490351" y="938989"/>
                  </a:lnTo>
                  <a:lnTo>
                    <a:pt x="0" y="938989"/>
                  </a:lnTo>
                  <a:close/>
                </a:path>
              </a:pathLst>
            </a:custGeom>
            <a:grpFill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</p:grpSp>
      <p:sp>
        <p:nvSpPr>
          <p:cNvPr id="6" name="AutoShape 6"/>
          <p:cNvSpPr/>
          <p:nvPr/>
        </p:nvSpPr>
        <p:spPr>
          <a:xfrm>
            <a:off x="1495833" y="8831764"/>
            <a:ext cx="15296333" cy="953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AutoShape 7"/>
          <p:cNvSpPr/>
          <p:nvPr/>
        </p:nvSpPr>
        <p:spPr>
          <a:xfrm>
            <a:off x="1495833" y="6055920"/>
            <a:ext cx="15296333" cy="9535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0" b="30250"/>
          <a:stretch/>
        </p:blipFill>
        <p:spPr>
          <a:xfrm>
            <a:off x="0" y="0"/>
            <a:ext cx="18288000" cy="45696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</p:pic>
      <p:grpSp>
        <p:nvGrpSpPr>
          <p:cNvPr id="10" name="Group 10"/>
          <p:cNvGrpSpPr/>
          <p:nvPr/>
        </p:nvGrpSpPr>
        <p:grpSpPr>
          <a:xfrm>
            <a:off x="3179351" y="6891886"/>
            <a:ext cx="2550285" cy="952283"/>
            <a:chOff x="0" y="0"/>
            <a:chExt cx="3400380" cy="126971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Facebook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@boatalert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25919" y="1118599"/>
            <a:ext cx="6257148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600" dirty="0">
                <a:solidFill>
                  <a:schemeClr val="bg1"/>
                </a:solidFill>
                <a:latin typeface="Impact" panose="020B0806030902050204" pitchFamily="34" charset="0"/>
              </a:rPr>
              <a:t>FOLLOW US</a:t>
            </a:r>
          </a:p>
          <a:p>
            <a:pPr>
              <a:lnSpc>
                <a:spcPts val="7679"/>
              </a:lnSpc>
            </a:pPr>
            <a:r>
              <a:rPr lang="en-US" sz="6600" dirty="0">
                <a:solidFill>
                  <a:schemeClr val="bg1"/>
                </a:solidFill>
                <a:latin typeface="Impact" panose="020B0806030902050204" pitchFamily="34" charset="0"/>
              </a:rPr>
              <a:t>&amp;</a:t>
            </a:r>
          </a:p>
          <a:p>
            <a:pPr>
              <a:lnSpc>
                <a:spcPts val="7679"/>
              </a:lnSpc>
            </a:pPr>
            <a:r>
              <a:rPr lang="en-US" sz="6600" dirty="0">
                <a:solidFill>
                  <a:schemeClr val="bg1"/>
                </a:solidFill>
                <a:latin typeface="Impact" panose="020B0806030902050204" pitchFamily="34" charset="0"/>
              </a:rPr>
              <a:t>SUBSCRIBE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710616" y="6891886"/>
            <a:ext cx="2550285" cy="952283"/>
            <a:chOff x="0" y="0"/>
            <a:chExt cx="3400380" cy="126971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Twitter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@hindecoder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41882" y="6891886"/>
            <a:ext cx="2550285" cy="952283"/>
            <a:chOff x="0" y="0"/>
            <a:chExt cx="3400380" cy="126971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YouTube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Boat Alert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61" y="6438900"/>
            <a:ext cx="1786310" cy="178631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391400" y="6946354"/>
            <a:ext cx="990600" cy="6758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143" y="6694932"/>
            <a:ext cx="1267238" cy="1267238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12877800" y="6922474"/>
            <a:ext cx="1066800" cy="8118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126220"/>
            <a:ext cx="2411670" cy="2411670"/>
          </a:xfrm>
          <a:prstGeom prst="rect">
            <a:avLst/>
          </a:prstGeom>
        </p:spPr>
      </p:pic>
      <p:pic>
        <p:nvPicPr>
          <p:cNvPr id="25" name="Picture 11">
            <a:extLst>
              <a:ext uri="{FF2B5EF4-FFF2-40B4-BE49-F238E27FC236}">
                <a16:creationId xmlns:a16="http://schemas.microsoft.com/office/drawing/2014/main" xmlns="" id="{D0512FF5-7493-45B1-BC3F-D8EF9251449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902001" y="1060260"/>
            <a:ext cx="6483996" cy="1945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alpha val="39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l="11447" r="19366"/>
          <a:stretch>
            <a:fillRect/>
          </a:stretch>
        </p:blipFill>
        <p:spPr>
          <a:xfrm>
            <a:off x="7612251" y="-21641"/>
            <a:ext cx="10675749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406578" y="5207584"/>
            <a:ext cx="5852722" cy="4107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560"/>
              </a:lnSpc>
            </a:pPr>
            <a:r>
              <a:rPr lang="en-US" sz="9600" dirty="0">
                <a:solidFill>
                  <a:srgbClr val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Thank you for listening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8052" y="1028700"/>
            <a:ext cx="4919593" cy="147587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6A46D0D-8337-4BA4-9DA1-679AC442F78B}"/>
              </a:ext>
            </a:extLst>
          </p:cNvPr>
          <p:cNvGrpSpPr/>
          <p:nvPr/>
        </p:nvGrpSpPr>
        <p:grpSpPr>
          <a:xfrm>
            <a:off x="762000" y="3314700"/>
            <a:ext cx="5954345" cy="6235917"/>
            <a:chOff x="1021773" y="3254059"/>
            <a:chExt cx="5954345" cy="6235917"/>
          </a:xfrm>
        </p:grpSpPr>
        <p:grpSp>
          <p:nvGrpSpPr>
            <p:cNvPr id="16" name="Group 4">
              <a:extLst>
                <a:ext uri="{FF2B5EF4-FFF2-40B4-BE49-F238E27FC236}">
                  <a16:creationId xmlns:a16="http://schemas.microsoft.com/office/drawing/2014/main" xmlns="" id="{AFFB5EAE-9D5B-49AB-A1F2-81014B6BBB21}"/>
                </a:ext>
              </a:extLst>
            </p:cNvPr>
            <p:cNvGrpSpPr/>
            <p:nvPr/>
          </p:nvGrpSpPr>
          <p:grpSpPr>
            <a:xfrm>
              <a:off x="1021773" y="5851368"/>
              <a:ext cx="5954345" cy="3638608"/>
              <a:chOff x="-9236" y="1042867"/>
              <a:chExt cx="7939127" cy="4809439"/>
            </a:xfrm>
          </p:grpSpPr>
          <p:sp>
            <p:nvSpPr>
              <p:cNvPr id="19" name="TextBox 5">
                <a:extLst>
                  <a:ext uri="{FF2B5EF4-FFF2-40B4-BE49-F238E27FC236}">
                    <a16:creationId xmlns:a16="http://schemas.microsoft.com/office/drawing/2014/main" xmlns="" id="{DCC44859-E228-474D-9014-656E658ADF37}"/>
                  </a:ext>
                </a:extLst>
              </p:cNvPr>
              <p:cNvSpPr txBox="1"/>
              <p:nvPr/>
            </p:nvSpPr>
            <p:spPr>
              <a:xfrm>
                <a:off x="-9236" y="1042867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b="1" spc="84" dirty="0">
                    <a:solidFill>
                      <a:srgbClr val="000000"/>
                    </a:solidFill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20" name="TextBox 6">
                <a:extLst>
                  <a:ext uri="{FF2B5EF4-FFF2-40B4-BE49-F238E27FC236}">
                    <a16:creationId xmlns:a16="http://schemas.microsoft.com/office/drawing/2014/main" xmlns="" id="{36D04054-E0C5-415C-BA0C-630C2F397E74}"/>
                  </a:ext>
                </a:extLst>
              </p:cNvPr>
              <p:cNvSpPr txBox="1"/>
              <p:nvPr/>
            </p:nvSpPr>
            <p:spPr>
              <a:xfrm>
                <a:off x="0" y="1705347"/>
                <a:ext cx="7929891" cy="59182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400" spc="72" dirty="0">
                    <a:solidFill>
                      <a:srgbClr val="000000"/>
                    </a:solidFill>
                    <a:latin typeface="Overpass Light"/>
                  </a:rPr>
                  <a:t>www.boat-alert.com</a:t>
                </a:r>
              </a:p>
            </p:txBody>
          </p:sp>
          <p:sp>
            <p:nvSpPr>
              <p:cNvPr id="21" name="TextBox 7">
                <a:extLst>
                  <a:ext uri="{FF2B5EF4-FFF2-40B4-BE49-F238E27FC236}">
                    <a16:creationId xmlns:a16="http://schemas.microsoft.com/office/drawing/2014/main" xmlns="" id="{D37A6111-A868-4AD3-96E0-C83BBA551396}"/>
                  </a:ext>
                </a:extLst>
              </p:cNvPr>
              <p:cNvSpPr txBox="1"/>
              <p:nvPr/>
            </p:nvSpPr>
            <p:spPr>
              <a:xfrm>
                <a:off x="0" y="2902632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b="1" spc="84" dirty="0">
                    <a:solidFill>
                      <a:srgbClr val="000000"/>
                    </a:solidFill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xmlns="" id="{E242D904-0738-40E3-94AB-44716E9D99F7}"/>
                  </a:ext>
                </a:extLst>
              </p:cNvPr>
              <p:cNvSpPr txBox="1"/>
              <p:nvPr/>
            </p:nvSpPr>
            <p:spPr>
              <a:xfrm>
                <a:off x="0" y="3477463"/>
                <a:ext cx="7929891" cy="51706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000" spc="72" dirty="0">
                    <a:solidFill>
                      <a:srgbClr val="000000"/>
                    </a:solidFill>
                    <a:latin typeface="Overpass Light"/>
                  </a:rPr>
                  <a:t>boatalert@certifiedreports.zohodesk.com</a:t>
                </a:r>
              </a:p>
            </p:txBody>
          </p:sp>
          <p:sp>
            <p:nvSpPr>
              <p:cNvPr id="23" name="TextBox 9">
                <a:extLst>
                  <a:ext uri="{FF2B5EF4-FFF2-40B4-BE49-F238E27FC236}">
                    <a16:creationId xmlns:a16="http://schemas.microsoft.com/office/drawing/2014/main" xmlns="" id="{C70FA636-68D0-407F-884D-C560DCB31EE4}"/>
                  </a:ext>
                </a:extLst>
              </p:cNvPr>
              <p:cNvSpPr txBox="1"/>
              <p:nvPr/>
            </p:nvSpPr>
            <p:spPr>
              <a:xfrm>
                <a:off x="0" y="4454214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b="1" spc="84" dirty="0">
                    <a:solidFill>
                      <a:srgbClr val="000000"/>
                    </a:solidFill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24" name="TextBox 10">
                <a:extLst>
                  <a:ext uri="{FF2B5EF4-FFF2-40B4-BE49-F238E27FC236}">
                    <a16:creationId xmlns:a16="http://schemas.microsoft.com/office/drawing/2014/main" xmlns="" id="{9536F2C5-B3FC-4297-9CD9-430445BD2398}"/>
                  </a:ext>
                </a:extLst>
              </p:cNvPr>
              <p:cNvSpPr txBox="1"/>
              <p:nvPr/>
            </p:nvSpPr>
            <p:spPr>
              <a:xfrm>
                <a:off x="0" y="5260486"/>
                <a:ext cx="7929891" cy="59182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400" spc="72" dirty="0">
                    <a:solidFill>
                      <a:srgbClr val="000000"/>
                    </a:solidFill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17" name="TextBox 6">
              <a:extLst>
                <a:ext uri="{FF2B5EF4-FFF2-40B4-BE49-F238E27FC236}">
                  <a16:creationId xmlns:a16="http://schemas.microsoft.com/office/drawing/2014/main" xmlns="" id="{486133EC-5E76-474B-9EAF-C43A39B5DF1E}"/>
                </a:ext>
              </a:extLst>
            </p:cNvPr>
            <p:cNvSpPr txBox="1"/>
            <p:nvPr/>
          </p:nvSpPr>
          <p:spPr>
            <a:xfrm>
              <a:off x="1021773" y="3901085"/>
              <a:ext cx="5947418" cy="21800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 dirty="0">
                  <a:solidFill>
                    <a:srgbClr val="000000"/>
                  </a:solidFill>
                  <a:latin typeface="Overpass Light"/>
                  <a:hlinkClick r:id="rId4"/>
                </a:rPr>
                <a:t>https://www.boat-alert.com/blog/choosing-to-go-private-or-with-boat-brokers-boat-dealers-when-selling</a:t>
              </a:r>
              <a:r>
                <a:rPr lang="en-US" sz="2400" spc="72" dirty="0" smtClean="0">
                  <a:solidFill>
                    <a:srgbClr val="000000"/>
                  </a:solidFill>
                  <a:latin typeface="Overpass Light"/>
                  <a:hlinkClick r:id="rId4"/>
                </a:rPr>
                <a:t>/</a:t>
              </a:r>
              <a:endParaRPr lang="en-US" sz="2400" spc="72" dirty="0" smtClean="0">
                <a:solidFill>
                  <a:srgbClr val="000000"/>
                </a:solidFill>
                <a:latin typeface="Overpass Light"/>
              </a:endParaRPr>
            </a:p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z="2400" spc="72" dirty="0">
                <a:solidFill>
                  <a:srgbClr val="000000"/>
                </a:solidFill>
                <a:latin typeface="Overpass Light"/>
              </a:endParaRPr>
            </a:p>
          </p:txBody>
        </p:sp>
        <p:sp>
          <p:nvSpPr>
            <p:cNvPr id="18" name="TextBox 5">
              <a:extLst>
                <a:ext uri="{FF2B5EF4-FFF2-40B4-BE49-F238E27FC236}">
                  <a16:creationId xmlns:a16="http://schemas.microsoft.com/office/drawing/2014/main" xmlns="" id="{D49D5F82-142D-4C2C-9465-E2E316771EAE}"/>
                </a:ext>
              </a:extLst>
            </p:cNvPr>
            <p:cNvSpPr txBox="1"/>
            <p:nvPr/>
          </p:nvSpPr>
          <p:spPr>
            <a:xfrm>
              <a:off x="1021773" y="3254059"/>
              <a:ext cx="5947418" cy="5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b="1" spc="84" dirty="0" smtClean="0">
                  <a:solidFill>
                    <a:srgbClr val="000000"/>
                  </a:solidFill>
                  <a:latin typeface="Overpass Light Italics"/>
                </a:rPr>
                <a:t>Read Full </a:t>
              </a:r>
              <a:r>
                <a:rPr lang="en-US" sz="2800" b="1" spc="84" dirty="0">
                  <a:solidFill>
                    <a:srgbClr val="000000"/>
                  </a:solidFill>
                  <a:latin typeface="Overpass Light Italics"/>
                </a:rPr>
                <a:t>Article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167</Words>
  <Application>Microsoft Office PowerPoint</Application>
  <PresentationFormat>Custom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Algerian</vt:lpstr>
      <vt:lpstr>Garamond</vt:lpstr>
      <vt:lpstr>Lucida Sans Unicode</vt:lpstr>
      <vt:lpstr>Century Gothic</vt:lpstr>
      <vt:lpstr>Aldhabi</vt:lpstr>
      <vt:lpstr>Overpass Light</vt:lpstr>
      <vt:lpstr>Calibri</vt:lpstr>
      <vt:lpstr>Overpass Light Italics</vt:lpstr>
      <vt:lpstr>Impact</vt:lpstr>
      <vt:lpstr>Office Theme</vt:lpstr>
      <vt:lpstr>PowerPoint Presentation</vt:lpstr>
      <vt:lpstr>Time to say Goodbye to your vessel?</vt:lpstr>
      <vt:lpstr>Boat for Sale by Private Owner</vt:lpstr>
      <vt:lpstr>Boat Brokers</vt:lpstr>
      <vt:lpstr>Boat Dealers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Boat Alert</dc:title>
  <dc:creator>Nida Noor</dc:creator>
  <cp:lastModifiedBy>Nazir</cp:lastModifiedBy>
  <cp:revision>75</cp:revision>
  <dcterms:created xsi:type="dcterms:W3CDTF">2006-08-16T00:00:00Z</dcterms:created>
  <dcterms:modified xsi:type="dcterms:W3CDTF">2021-01-04T22:41:41Z</dcterms:modified>
  <dc:identifier>DAERv4rDtI0</dc:identifier>
</cp:coreProperties>
</file>