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69" r:id="rId5"/>
    <p:sldId id="268" r:id="rId6"/>
    <p:sldId id="267" r:id="rId7"/>
    <p:sldId id="266" r:id="rId8"/>
    <p:sldId id="265" r:id="rId9"/>
    <p:sldId id="264" r:id="rId10"/>
    <p:sldId id="272" r:id="rId11"/>
    <p:sldId id="271" r:id="rId12"/>
    <p:sldId id="270" r:id="rId13"/>
    <p:sldId id="273" r:id="rId14"/>
    <p:sldId id="261" r:id="rId15"/>
  </p:sldIdLst>
  <p:sldSz cx="18288000" cy="10287000"/>
  <p:notesSz cx="6858000" cy="9144000"/>
  <p:embeddedFontLst>
    <p:embeddedFont>
      <p:font typeface="Overpass Light" panose="020B0604020202020204" charset="0"/>
      <p:regular r:id="rId16"/>
    </p:embeddedFont>
    <p:embeddedFont>
      <p:font typeface="Overpass Light Italics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Footlight MT Light" panose="0204060206030A020304" pitchFamily="18" charset="0"/>
      <p:regular r:id="rId22"/>
    </p:embeddedFont>
    <p:embeddedFont>
      <p:font typeface="Impact" panose="020B0806030902050204" pitchFamily="34" charset="0"/>
      <p:regular r:id="rId23"/>
    </p:embeddedFont>
    <p:embeddedFont>
      <p:font typeface="Agency FB" panose="020B0503020202020204" pitchFamily="34" charset="0"/>
      <p:regular r:id="rId24"/>
      <p:bold r:id="rId25"/>
    </p:embeddedFont>
    <p:embeddedFont>
      <p:font typeface="Century Schoolbook" panose="02040604050505020304" pitchFamily="18" charset="0"/>
      <p:regular r:id="rId26"/>
      <p:bold r:id="rId27"/>
      <p:italic r:id="rId28"/>
      <p:boldItalic r:id="rId29"/>
    </p:embeddedFont>
    <p:embeddedFont>
      <p:font typeface="Algerian" panose="04020705040A02060702" pitchFamily="82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4622" autoAdjust="0"/>
  </p:normalViewPr>
  <p:slideViewPr>
    <p:cSldViewPr>
      <p:cViewPr>
        <p:scale>
          <a:sx n="40" d="100"/>
          <a:sy n="40" d="100"/>
        </p:scale>
        <p:origin x="-2532" y="-15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oat-alert.com/blog/ask-the-boat-dealer-these-10-questions-before-you-buy-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5000"/>
          </a:blip>
          <a:srcRect l="710" t="14697" r="15532" b="14697"/>
          <a:stretch>
            <a:fillRect/>
          </a:stretch>
        </p:blipFill>
        <p:spPr>
          <a:xfrm>
            <a:off x="0" y="9525"/>
            <a:ext cx="18288000" cy="102774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28700" y="2174278"/>
            <a:ext cx="16230600" cy="4165749"/>
            <a:chOff x="0" y="0"/>
            <a:chExt cx="21640800" cy="5554332"/>
          </a:xfrm>
        </p:grpSpPr>
        <p:sp>
          <p:nvSpPr>
            <p:cNvPr id="4" name="AutoShape 4"/>
            <p:cNvSpPr/>
            <p:nvPr/>
          </p:nvSpPr>
          <p:spPr>
            <a:xfrm>
              <a:off x="0" y="5541587"/>
              <a:ext cx="21640800" cy="1274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21640800" cy="1274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320631" y="1344860"/>
              <a:ext cx="18999539" cy="3939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9600" b="1" i="0" dirty="0">
                  <a:solidFill>
                    <a:schemeClr val="bg1"/>
                  </a:solidFill>
                  <a:effectLst/>
                  <a:latin typeface="Footlight MT Light" panose="0204060206030A020304" pitchFamily="18" charset="0"/>
                </a:rPr>
                <a:t>10 Questions to ask the Boat Dealer before </a:t>
              </a:r>
              <a:r>
                <a:rPr lang="en-US" sz="9600" b="1" dirty="0" smtClean="0">
                  <a:solidFill>
                    <a:schemeClr val="bg1"/>
                  </a:solidFill>
                  <a:latin typeface="Footlight MT Light" panose="0204060206030A020304" pitchFamily="18" charset="0"/>
                </a:rPr>
                <a:t>B</a:t>
              </a:r>
              <a:r>
                <a:rPr lang="en-US" sz="9600" b="1" i="0" dirty="0" smtClean="0">
                  <a:solidFill>
                    <a:schemeClr val="bg1"/>
                  </a:solidFill>
                  <a:effectLst/>
                  <a:latin typeface="Footlight MT Light" panose="0204060206030A020304" pitchFamily="18" charset="0"/>
                </a:rPr>
                <a:t>uying A Boat</a:t>
              </a:r>
              <a:endParaRPr lang="en-US" sz="9600" b="0" i="0" dirty="0">
                <a:solidFill>
                  <a:schemeClr val="bg1"/>
                </a:solidFill>
                <a:effectLst/>
                <a:latin typeface="Footlight MT Light" panose="0204060206030A020304" pitchFamily="18" charset="0"/>
              </a:endParaRP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82003" y="6725806"/>
            <a:ext cx="6123994" cy="18371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14800" y="3104480"/>
            <a:ext cx="10058400" cy="407803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60"/>
              </a:lnSpc>
            </a:pPr>
            <a:r>
              <a:rPr lang="en-US" sz="9600" dirty="0">
                <a:solidFill>
                  <a:srgbClr val="F6FBFC"/>
                </a:solidFill>
                <a:latin typeface="Agency FB" panose="020B0503020202020204" pitchFamily="34" charset="0"/>
              </a:rPr>
              <a:t>Before Buying any Boat, Ask the Watercraft Dealer these 10 Questions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7259300" y="9182100"/>
            <a:ext cx="74570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204"/>
              </a:lnSpc>
              <a:spcBef>
                <a:spcPct val="0"/>
              </a:spcBef>
            </a:pPr>
            <a:r>
              <a:rPr lang="en-US" sz="3717" dirty="0">
                <a:solidFill>
                  <a:srgbClr val="FF0000"/>
                </a:solidFill>
                <a:latin typeface="Century Schoolbook" panose="02040604050505020304" pitchFamily="18" charset="0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78007" y="1013167"/>
            <a:ext cx="4081293" cy="2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solidFill>
                  <a:schemeClr val="accent5">
                    <a:lumMod val="20000"/>
                    <a:lumOff val="80000"/>
                  </a:schemeClr>
                </a:solidFill>
                <a:latin typeface="Overpass Light"/>
              </a:rPr>
              <a:t>BOAT ALERT HISTORY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1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i="0" dirty="0">
                <a:solidFill>
                  <a:schemeClr val="accent5">
                    <a:lumMod val="50000"/>
                  </a:schemeClr>
                </a:solidFill>
                <a:effectLst/>
                <a:latin typeface="Footlight MT Light" panose="0204060206030A020304" pitchFamily="18" charset="0"/>
                <a:cs typeface="Aldhabi" panose="020B0604020202020204" pitchFamily="2" charset="-78"/>
              </a:rPr>
              <a:t>Why should I purchase from you </a:t>
            </a:r>
            <a:r>
              <a:rPr lang="en-US" sz="5400" b="1" i="0" dirty="0" smtClean="0">
                <a:solidFill>
                  <a:schemeClr val="accent5">
                    <a:lumMod val="50000"/>
                  </a:schemeClr>
                </a:solidFill>
                <a:effectLst/>
                <a:latin typeface="Footlight MT Light" panose="0204060206030A020304" pitchFamily="18" charset="0"/>
                <a:cs typeface="Aldhabi" panose="020B0604020202020204" pitchFamily="2" charset="-78"/>
              </a:rPr>
              <a:t>and </a:t>
            </a:r>
            <a:r>
              <a:rPr lang="en-US" sz="5400" b="1" i="0" dirty="0">
                <a:solidFill>
                  <a:schemeClr val="accent5">
                    <a:lumMod val="50000"/>
                  </a:schemeClr>
                </a:solidFill>
                <a:effectLst/>
                <a:latin typeface="Footlight MT Light" panose="0204060206030A020304" pitchFamily="18" charset="0"/>
                <a:cs typeface="Aldhabi" panose="020B0604020202020204" pitchFamily="2" charset="-78"/>
              </a:rPr>
              <a:t>not your rival?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96800" y="6785880"/>
            <a:ext cx="4406484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Lets you know more about their sales skills and other offerings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411498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2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</a:rPr>
              <a:t>What is the length of time that you have been in business?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Lets you know </a:t>
            </a:r>
            <a:r>
              <a:rPr lang="en-CA" sz="3600" dirty="0"/>
              <a:t>if they survived </a:t>
            </a:r>
            <a:r>
              <a:rPr lang="en-CA" sz="3600" dirty="0" smtClean="0"/>
              <a:t>the recessions and </a:t>
            </a:r>
            <a:r>
              <a:rPr lang="en-CA" sz="3600" dirty="0"/>
              <a:t>be around in the long run 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6092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3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For how long have you </a:t>
            </a:r>
            <a:r>
              <a:rPr lang="en-US" sz="5400" b="1" dirty="0" smtClean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been selling this brand 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name </a:t>
            </a:r>
            <a:r>
              <a:rPr lang="en-US" sz="5400" b="1" dirty="0" smtClean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of boats?</a:t>
            </a:r>
            <a:endParaRPr lang="en-US" sz="5400" b="1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Find out </a:t>
            </a:r>
            <a:r>
              <a:rPr lang="en-CA" sz="3600" dirty="0" smtClean="0"/>
              <a:t>their </a:t>
            </a:r>
            <a:r>
              <a:rPr lang="en-CA" sz="3600" dirty="0"/>
              <a:t>experience with </a:t>
            </a:r>
            <a:r>
              <a:rPr lang="en-CA" sz="3600" dirty="0" smtClean="0"/>
              <a:t>this boat manufacturer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94965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4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Can you provide the Boat Alert HIN Report?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Lets you know if it is a clean boat and its accident history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84766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5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When is your mechanic division open? Weekends? and Are your specialists accredited?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Do you need to take a day off from work during the weekday?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023700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6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Do you offer delivery or shipping?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Another time saver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78509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7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If I bring my watercraft in for an inspection, what length of time will it take?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This can be useful when you need the boat ready for a long weekend coming up soon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15174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8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What are your ratings and reviews like?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Customer satisfaction ratings help you decide if what they say is what they do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421460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9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Do you provide winter season maintenance as well as storage space?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3600" dirty="0"/>
              <a:t>Winter season maintenance for boats is quite an extensive job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017800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65202-7BD9-4986-80A5-82F645F1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47700"/>
            <a:ext cx="5638800" cy="11430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10</a:t>
            </a:r>
          </a:p>
        </p:txBody>
      </p:sp>
      <p:pic>
        <p:nvPicPr>
          <p:cNvPr id="9" name="Content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22031060-22AB-4C04-9DB7-758B0364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12" y="149278"/>
            <a:ext cx="7487588" cy="9988444"/>
          </a:xfr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xmlns="" id="{7E94CA7C-1F6B-4BE7-9D93-03B6A9C72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xmlns="" id="{08B27C88-1239-4256-AF50-E2725446A182}"/>
              </a:ext>
            </a:extLst>
          </p:cNvPr>
          <p:cNvSpPr/>
          <p:nvPr/>
        </p:nvSpPr>
        <p:spPr>
          <a:xfrm>
            <a:off x="2671259" y="2514600"/>
            <a:ext cx="5638800" cy="5257800"/>
          </a:xfrm>
          <a:prstGeom prst="foldedCorner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cs typeface="Aldhabi" panose="020B0604020202020204" pitchFamily="2" charset="-78"/>
              </a:rPr>
              <a:t>Do you organize any kind of on-water events throughout the boating season?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Footlight MT Light" panose="0204060206030A020304" pitchFamily="18" charset="0"/>
              <a:cs typeface="Aldhabi" panose="020B0604020202020204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8600" y="6785880"/>
            <a:ext cx="55626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3600" dirty="0" smtClean="0"/>
              <a:t>Are they in </a:t>
            </a:r>
            <a:r>
              <a:rPr lang="en-CA" sz="3600" dirty="0"/>
              <a:t>touch </a:t>
            </a:r>
            <a:r>
              <a:rPr lang="en-CA" sz="3600" dirty="0" smtClean="0"/>
              <a:t>with </a:t>
            </a:r>
            <a:r>
              <a:rPr lang="en-CA" sz="3600" dirty="0"/>
              <a:t>their client base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148508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EF75CBF0-805E-4D46-8BD5-764AE64D06DA}"/>
              </a:ext>
            </a:extLst>
          </p:cNvPr>
          <p:cNvGrpSpPr/>
          <p:nvPr/>
        </p:nvGrpSpPr>
        <p:grpSpPr>
          <a:xfrm>
            <a:off x="1028700" y="6065455"/>
            <a:ext cx="16230600" cy="2775844"/>
            <a:chOff x="0" y="0"/>
            <a:chExt cx="5490351" cy="938989"/>
          </a:xfrm>
          <a:solidFill>
            <a:schemeClr val="accent5">
              <a:lumMod val="50000"/>
            </a:schemeClr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xmlns="" id="{F920E2D8-6025-4233-AA65-8E06A14D8BFE}"/>
                </a:ext>
              </a:extLst>
            </p:cNvPr>
            <p:cNvSpPr/>
            <p:nvPr/>
          </p:nvSpPr>
          <p:spPr>
            <a:xfrm>
              <a:off x="0" y="0"/>
              <a:ext cx="5490351" cy="938989"/>
            </a:xfrm>
            <a:custGeom>
              <a:avLst/>
              <a:gdLst/>
              <a:ahLst/>
              <a:cxnLst/>
              <a:rect l="l" t="t" r="r" b="b"/>
              <a:pathLst>
                <a:path w="5490351" h="938989">
                  <a:moveTo>
                    <a:pt x="0" y="0"/>
                  </a:moveTo>
                  <a:lnTo>
                    <a:pt x="5490351" y="0"/>
                  </a:lnTo>
                  <a:lnTo>
                    <a:pt x="5490351" y="938989"/>
                  </a:lnTo>
                  <a:lnTo>
                    <a:pt x="0" y="938989"/>
                  </a:lnTo>
                  <a:close/>
                </a:path>
              </a:pathLst>
            </a:custGeom>
            <a:grpFill/>
          </p:spPr>
        </p:sp>
      </p:grpSp>
      <p:sp>
        <p:nvSpPr>
          <p:cNvPr id="4" name="AutoShape 6">
            <a:extLst>
              <a:ext uri="{FF2B5EF4-FFF2-40B4-BE49-F238E27FC236}">
                <a16:creationId xmlns:a16="http://schemas.microsoft.com/office/drawing/2014/main" xmlns="" id="{F78CD5CC-FE6C-4B6E-85F1-BBB0964537C6}"/>
              </a:ext>
            </a:extLst>
          </p:cNvPr>
          <p:cNvSpPr/>
          <p:nvPr/>
        </p:nvSpPr>
        <p:spPr>
          <a:xfrm>
            <a:off x="1495833" y="8831764"/>
            <a:ext cx="15296333" cy="953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xmlns="" id="{54BA1AD3-8A5C-4F4A-B6DE-BF0064B81351}"/>
              </a:ext>
            </a:extLst>
          </p:cNvPr>
          <p:cNvSpPr/>
          <p:nvPr/>
        </p:nvSpPr>
        <p:spPr>
          <a:xfrm>
            <a:off x="1495833" y="6055920"/>
            <a:ext cx="15296333" cy="9535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69698104-BBAA-49CD-828A-FDB603172E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0000"/>
          </a:blip>
          <a:srcRect t="22003" b="22003"/>
          <a:stretch>
            <a:fillRect/>
          </a:stretch>
        </p:blipFill>
        <p:spPr>
          <a:xfrm>
            <a:off x="0" y="0"/>
            <a:ext cx="18288000" cy="4569622"/>
          </a:xfrm>
          <a:prstGeom prst="rect">
            <a:avLst/>
          </a:prstGeom>
        </p:spPr>
      </p:pic>
      <p:grpSp>
        <p:nvGrpSpPr>
          <p:cNvPr id="7" name="Group 10">
            <a:extLst>
              <a:ext uri="{FF2B5EF4-FFF2-40B4-BE49-F238E27FC236}">
                <a16:creationId xmlns:a16="http://schemas.microsoft.com/office/drawing/2014/main" xmlns="" id="{FD325943-CE8E-462D-AFD1-BBCC2AB9CA86}"/>
              </a:ext>
            </a:extLst>
          </p:cNvPr>
          <p:cNvGrpSpPr/>
          <p:nvPr/>
        </p:nvGrpSpPr>
        <p:grpSpPr>
          <a:xfrm>
            <a:off x="3179351" y="6891886"/>
            <a:ext cx="2550285" cy="952283"/>
            <a:chOff x="0" y="0"/>
            <a:chExt cx="3400380" cy="1269710"/>
          </a:xfrm>
        </p:grpSpPr>
        <p:sp>
          <p:nvSpPr>
            <p:cNvPr id="8" name="TextBox 11">
              <a:extLst>
                <a:ext uri="{FF2B5EF4-FFF2-40B4-BE49-F238E27FC236}">
                  <a16:creationId xmlns:a16="http://schemas.microsoft.com/office/drawing/2014/main" xmlns="" id="{56772DC9-3BC2-497E-BB27-67BB1F6DF2FE}"/>
                </a:ext>
              </a:extLst>
            </p:cNvPr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Facebook</a:t>
              </a:r>
            </a:p>
          </p:txBody>
        </p:sp>
        <p:sp>
          <p:nvSpPr>
            <p:cNvPr id="9" name="TextBox 12">
              <a:extLst>
                <a:ext uri="{FF2B5EF4-FFF2-40B4-BE49-F238E27FC236}">
                  <a16:creationId xmlns:a16="http://schemas.microsoft.com/office/drawing/2014/main" xmlns="" id="{08713A9B-19B1-410C-B9C6-C029B3460B74}"/>
                </a:ext>
              </a:extLst>
            </p:cNvPr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@boatalert</a:t>
              </a:r>
            </a:p>
          </p:txBody>
        </p:sp>
      </p:grpSp>
      <p:sp>
        <p:nvSpPr>
          <p:cNvPr id="10" name="TextBox 13">
            <a:extLst>
              <a:ext uri="{FF2B5EF4-FFF2-40B4-BE49-F238E27FC236}">
                <a16:creationId xmlns:a16="http://schemas.microsoft.com/office/drawing/2014/main" xmlns="" id="{00B12D60-843A-459E-BD0B-895804D1B5E5}"/>
              </a:ext>
            </a:extLst>
          </p:cNvPr>
          <p:cNvSpPr txBox="1"/>
          <p:nvPr/>
        </p:nvSpPr>
        <p:spPr>
          <a:xfrm>
            <a:off x="1325920" y="1438633"/>
            <a:ext cx="6257148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FOLLOW US</a:t>
            </a:r>
          </a:p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&amp;</a:t>
            </a:r>
          </a:p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SUBSCRIBE</a:t>
            </a:r>
          </a:p>
        </p:txBody>
      </p:sp>
      <p:grpSp>
        <p:nvGrpSpPr>
          <p:cNvPr id="11" name="Group 14">
            <a:extLst>
              <a:ext uri="{FF2B5EF4-FFF2-40B4-BE49-F238E27FC236}">
                <a16:creationId xmlns:a16="http://schemas.microsoft.com/office/drawing/2014/main" xmlns="" id="{A44F0930-E223-444A-84B0-7275083F40F4}"/>
              </a:ext>
            </a:extLst>
          </p:cNvPr>
          <p:cNvGrpSpPr/>
          <p:nvPr/>
        </p:nvGrpSpPr>
        <p:grpSpPr>
          <a:xfrm>
            <a:off x="8710616" y="6891886"/>
            <a:ext cx="2550285" cy="952283"/>
            <a:chOff x="0" y="0"/>
            <a:chExt cx="3400380" cy="1269710"/>
          </a:xfrm>
        </p:grpSpPr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xmlns="" id="{6B2FD7A8-9BD2-4D54-847F-209CFD2032C2}"/>
                </a:ext>
              </a:extLst>
            </p:cNvPr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Twitter</a:t>
              </a:r>
            </a:p>
          </p:txBody>
        </p:sp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xmlns="" id="{65BD805C-44F4-47BC-A558-A117F9812291}"/>
                </a:ext>
              </a:extLst>
            </p:cNvPr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@hindecoder</a:t>
              </a:r>
            </a:p>
          </p:txBody>
        </p:sp>
      </p:grpSp>
      <p:grpSp>
        <p:nvGrpSpPr>
          <p:cNvPr id="14" name="Group 17">
            <a:extLst>
              <a:ext uri="{FF2B5EF4-FFF2-40B4-BE49-F238E27FC236}">
                <a16:creationId xmlns:a16="http://schemas.microsoft.com/office/drawing/2014/main" xmlns="" id="{3C06C055-D017-486A-930A-7BBDB3B9E978}"/>
              </a:ext>
            </a:extLst>
          </p:cNvPr>
          <p:cNvGrpSpPr/>
          <p:nvPr/>
        </p:nvGrpSpPr>
        <p:grpSpPr>
          <a:xfrm>
            <a:off x="14241882" y="6891886"/>
            <a:ext cx="2550285" cy="952283"/>
            <a:chOff x="0" y="0"/>
            <a:chExt cx="3400380" cy="1269710"/>
          </a:xfrm>
        </p:grpSpPr>
        <p:sp>
          <p:nvSpPr>
            <p:cNvPr id="15" name="TextBox 18">
              <a:extLst>
                <a:ext uri="{FF2B5EF4-FFF2-40B4-BE49-F238E27FC236}">
                  <a16:creationId xmlns:a16="http://schemas.microsoft.com/office/drawing/2014/main" xmlns="" id="{78902C38-D8D5-4AA9-89A9-4ECF4D911D79}"/>
                </a:ext>
              </a:extLst>
            </p:cNvPr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YouTube</a:t>
              </a:r>
            </a:p>
          </p:txBody>
        </p:sp>
        <p:sp>
          <p:nvSpPr>
            <p:cNvPr id="16" name="TextBox 19">
              <a:extLst>
                <a:ext uri="{FF2B5EF4-FFF2-40B4-BE49-F238E27FC236}">
                  <a16:creationId xmlns:a16="http://schemas.microsoft.com/office/drawing/2014/main" xmlns="" id="{6340C593-AA79-4C11-AEE9-2562A28520C2}"/>
                </a:ext>
              </a:extLst>
            </p:cNvPr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Boat Alert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80030EEB-F492-4853-A021-F037E38D46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61" y="6438900"/>
            <a:ext cx="1786310" cy="178631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xmlns="" id="{DB62E025-5586-4F11-9AB1-57E15BBCFA9D}"/>
              </a:ext>
            </a:extLst>
          </p:cNvPr>
          <p:cNvSpPr/>
          <p:nvPr/>
        </p:nvSpPr>
        <p:spPr>
          <a:xfrm>
            <a:off x="7391400" y="6946354"/>
            <a:ext cx="990600" cy="6758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4076B954-B233-4B73-B829-81E8F3FA7D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143" y="6694932"/>
            <a:ext cx="1267238" cy="1267238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xmlns="" id="{8144E022-C6BF-441A-A243-B8980AD1CCCB}"/>
              </a:ext>
            </a:extLst>
          </p:cNvPr>
          <p:cNvSpPr/>
          <p:nvPr/>
        </p:nvSpPr>
        <p:spPr>
          <a:xfrm>
            <a:off x="12877800" y="6922474"/>
            <a:ext cx="1066800" cy="8118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3FFC650C-ADA1-4F44-9842-B39881C51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126220"/>
            <a:ext cx="2411670" cy="2411670"/>
          </a:xfrm>
          <a:prstGeom prst="rect">
            <a:avLst/>
          </a:prstGeom>
        </p:spPr>
      </p:pic>
      <p:pic>
        <p:nvPicPr>
          <p:cNvPr id="22" name="Picture 19">
            <a:extLst>
              <a:ext uri="{FF2B5EF4-FFF2-40B4-BE49-F238E27FC236}">
                <a16:creationId xmlns:a16="http://schemas.microsoft.com/office/drawing/2014/main" xmlns="" id="{C0154D33-382E-4306-A565-E56E5139F4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267186" y="2697202"/>
            <a:ext cx="3949391" cy="118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7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l="11447" r="19366"/>
          <a:stretch>
            <a:fillRect/>
          </a:stretch>
        </p:blipFill>
        <p:spPr>
          <a:xfrm>
            <a:off x="7612251" y="-21641"/>
            <a:ext cx="10675749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406578" y="5207584"/>
            <a:ext cx="5852722" cy="4050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560"/>
              </a:lnSpc>
            </a:pPr>
            <a:r>
              <a:rPr lang="en-US" sz="9600" dirty="0">
                <a:solidFill>
                  <a:srgbClr val="000000"/>
                </a:solidFill>
                <a:latin typeface="Impact" panose="020B0806030902050204" pitchFamily="34" charset="0"/>
              </a:rPr>
              <a:t>Thank you for listening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8052" y="1028700"/>
            <a:ext cx="4919593" cy="147587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7BEACDB-D3BB-4295-B5EA-759DFC2B0476}"/>
              </a:ext>
            </a:extLst>
          </p:cNvPr>
          <p:cNvGrpSpPr/>
          <p:nvPr/>
        </p:nvGrpSpPr>
        <p:grpSpPr>
          <a:xfrm>
            <a:off x="1018969" y="3467100"/>
            <a:ext cx="5954345" cy="6235917"/>
            <a:chOff x="1021773" y="3254059"/>
            <a:chExt cx="5954345" cy="6235917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xmlns="" id="{EF364AE3-724C-436C-882E-4E4009D47CCE}"/>
                </a:ext>
              </a:extLst>
            </p:cNvPr>
            <p:cNvGrpSpPr/>
            <p:nvPr/>
          </p:nvGrpSpPr>
          <p:grpSpPr>
            <a:xfrm>
              <a:off x="1021773" y="5691755"/>
              <a:ext cx="5954345" cy="3798221"/>
              <a:chOff x="-9236" y="831893"/>
              <a:chExt cx="7939127" cy="5020413"/>
            </a:xfrm>
          </p:grpSpPr>
          <p:sp>
            <p:nvSpPr>
              <p:cNvPr id="17" name="TextBox 5">
                <a:extLst>
                  <a:ext uri="{FF2B5EF4-FFF2-40B4-BE49-F238E27FC236}">
                    <a16:creationId xmlns:a16="http://schemas.microsoft.com/office/drawing/2014/main" xmlns="" id="{45F54372-E8FC-467C-8C30-D82492AE8C2C}"/>
                  </a:ext>
                </a:extLst>
              </p:cNvPr>
              <p:cNvSpPr txBox="1"/>
              <p:nvPr/>
            </p:nvSpPr>
            <p:spPr>
              <a:xfrm>
                <a:off x="-9236" y="831893"/>
                <a:ext cx="7929891" cy="6798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spc="84" dirty="0">
                    <a:solidFill>
                      <a:srgbClr val="000000"/>
                    </a:solidFill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18" name="TextBox 6">
                <a:extLst>
                  <a:ext uri="{FF2B5EF4-FFF2-40B4-BE49-F238E27FC236}">
                    <a16:creationId xmlns:a16="http://schemas.microsoft.com/office/drawing/2014/main" xmlns="" id="{1AEC7796-E691-4549-976B-101F5FC8DDA5}"/>
                  </a:ext>
                </a:extLst>
              </p:cNvPr>
              <p:cNvSpPr txBox="1"/>
              <p:nvPr/>
            </p:nvSpPr>
            <p:spPr>
              <a:xfrm>
                <a:off x="0" y="1641320"/>
                <a:ext cx="7929891" cy="59182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400" spc="72" dirty="0">
                    <a:solidFill>
                      <a:srgbClr val="000000"/>
                    </a:solidFill>
                    <a:latin typeface="Overpass Light"/>
                  </a:rPr>
                  <a:t>www.boat-alert.com</a:t>
                </a:r>
              </a:p>
            </p:txBody>
          </p:sp>
          <p:sp>
            <p:nvSpPr>
              <p:cNvPr id="19" name="TextBox 7">
                <a:extLst>
                  <a:ext uri="{FF2B5EF4-FFF2-40B4-BE49-F238E27FC236}">
                    <a16:creationId xmlns:a16="http://schemas.microsoft.com/office/drawing/2014/main" xmlns="" id="{B7DD680C-2C0A-46C6-A614-75734FCFECB4}"/>
                  </a:ext>
                </a:extLst>
              </p:cNvPr>
              <p:cNvSpPr txBox="1"/>
              <p:nvPr/>
            </p:nvSpPr>
            <p:spPr>
              <a:xfrm>
                <a:off x="0" y="2902633"/>
                <a:ext cx="7929891" cy="6798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spc="84" dirty="0">
                    <a:solidFill>
                      <a:srgbClr val="000000"/>
                    </a:solidFill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20" name="TextBox 8">
                <a:extLst>
                  <a:ext uri="{FF2B5EF4-FFF2-40B4-BE49-F238E27FC236}">
                    <a16:creationId xmlns:a16="http://schemas.microsoft.com/office/drawing/2014/main" xmlns="" id="{2BF3DE53-1456-43EC-B621-F0A780791AC0}"/>
                  </a:ext>
                </a:extLst>
              </p:cNvPr>
              <p:cNvSpPr txBox="1"/>
              <p:nvPr/>
            </p:nvSpPr>
            <p:spPr>
              <a:xfrm>
                <a:off x="0" y="3477463"/>
                <a:ext cx="7929891" cy="51706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000" spc="72" dirty="0">
                    <a:solidFill>
                      <a:srgbClr val="000000"/>
                    </a:solidFill>
                    <a:latin typeface="Overpass Light"/>
                  </a:rPr>
                  <a:t>boatalert@certifiedreports.zohodesk.com</a:t>
                </a:r>
              </a:p>
            </p:txBody>
          </p:sp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xmlns="" id="{13C78894-B69E-448B-AD15-615854DBF9C3}"/>
                  </a:ext>
                </a:extLst>
              </p:cNvPr>
              <p:cNvSpPr txBox="1"/>
              <p:nvPr/>
            </p:nvSpPr>
            <p:spPr>
              <a:xfrm>
                <a:off x="0" y="4454214"/>
                <a:ext cx="7929891" cy="6798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sz="2800" spc="84">
                    <a:solidFill>
                      <a:srgbClr val="000000"/>
                    </a:solidFill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xmlns="" id="{640BA948-00DC-416C-B6B0-E5EDCDF267FF}"/>
                  </a:ext>
                </a:extLst>
              </p:cNvPr>
              <p:cNvSpPr txBox="1"/>
              <p:nvPr/>
            </p:nvSpPr>
            <p:spPr>
              <a:xfrm>
                <a:off x="0" y="5260486"/>
                <a:ext cx="7929891" cy="59182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z="2400" spc="72" dirty="0">
                    <a:solidFill>
                      <a:srgbClr val="000000"/>
                    </a:solidFill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15" name="TextBox 6">
              <a:extLst>
                <a:ext uri="{FF2B5EF4-FFF2-40B4-BE49-F238E27FC236}">
                  <a16:creationId xmlns:a16="http://schemas.microsoft.com/office/drawing/2014/main" xmlns="" id="{BACE5A3F-E79D-481A-A154-6F1BDB485105}"/>
                </a:ext>
              </a:extLst>
            </p:cNvPr>
            <p:cNvSpPr txBox="1"/>
            <p:nvPr/>
          </p:nvSpPr>
          <p:spPr>
            <a:xfrm>
              <a:off x="1021773" y="3901085"/>
              <a:ext cx="5947418" cy="1744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 dirty="0">
                  <a:solidFill>
                    <a:srgbClr val="000000"/>
                  </a:solidFill>
                  <a:latin typeface="Overpass Light"/>
                  <a:hlinkClick r:id="rId4"/>
                </a:rPr>
                <a:t>https://www.boat-alert.com/blog/ask-the-boat-dealer-these-10-questions-before-you-buy-it</a:t>
              </a:r>
              <a:r>
                <a:rPr lang="en-US" sz="2400" spc="72" dirty="0" smtClean="0">
                  <a:solidFill>
                    <a:srgbClr val="000000"/>
                  </a:solidFill>
                  <a:latin typeface="Overpass Light"/>
                  <a:hlinkClick r:id="rId4"/>
                </a:rPr>
                <a:t>/</a:t>
              </a:r>
              <a:endParaRPr lang="en-US" sz="2400" spc="72" dirty="0" smtClean="0">
                <a:solidFill>
                  <a:srgbClr val="000000"/>
                </a:solidFill>
                <a:latin typeface="Overpass Light"/>
              </a:endParaRPr>
            </a:p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z="2400" spc="72" dirty="0">
                <a:solidFill>
                  <a:srgbClr val="000000"/>
                </a:solidFill>
                <a:latin typeface="Overpass Light"/>
              </a:endParaRPr>
            </a:p>
          </p:txBody>
        </p:sp>
        <p:sp>
          <p:nvSpPr>
            <p:cNvPr id="16" name="TextBox 5">
              <a:extLst>
                <a:ext uri="{FF2B5EF4-FFF2-40B4-BE49-F238E27FC236}">
                  <a16:creationId xmlns:a16="http://schemas.microsoft.com/office/drawing/2014/main" xmlns="" id="{6E1CC236-4D39-4F67-8C89-4824F44EA2C8}"/>
                </a:ext>
              </a:extLst>
            </p:cNvPr>
            <p:cNvSpPr txBox="1"/>
            <p:nvPr/>
          </p:nvSpPr>
          <p:spPr>
            <a:xfrm>
              <a:off x="1021773" y="3254059"/>
              <a:ext cx="5947418" cy="5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 dirty="0" smtClean="0">
                  <a:solidFill>
                    <a:srgbClr val="000000"/>
                  </a:solidFill>
                  <a:latin typeface="Overpass Light Italics"/>
                </a:rPr>
                <a:t>Read Full Article:</a:t>
              </a:r>
              <a:endParaRPr lang="en-US" sz="2800" spc="84" dirty="0">
                <a:solidFill>
                  <a:srgbClr val="000000"/>
                </a:solidFill>
                <a:latin typeface="Overpass Light Itali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298</Words>
  <Application>Microsoft Office PowerPoint</Application>
  <PresentationFormat>Custom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Overpass Light</vt:lpstr>
      <vt:lpstr>Overpass Light Italics</vt:lpstr>
      <vt:lpstr>Aldhabi</vt:lpstr>
      <vt:lpstr>Calibri</vt:lpstr>
      <vt:lpstr>Footlight MT Light</vt:lpstr>
      <vt:lpstr>Impact</vt:lpstr>
      <vt:lpstr>Agency FB</vt:lpstr>
      <vt:lpstr>Century Schoolbook</vt:lpstr>
      <vt:lpstr>Algerian</vt:lpstr>
      <vt:lpstr>Office Theme</vt:lpstr>
      <vt:lpstr>PowerPoint Presentation</vt:lpstr>
      <vt:lpstr>PowerPoint Presentation</vt:lpstr>
      <vt:lpstr>1</vt:lpstr>
      <vt:lpstr>2</vt:lpstr>
      <vt:lpstr>3</vt:lpstr>
      <vt:lpstr>4</vt:lpstr>
      <vt:lpstr>5</vt:lpstr>
      <vt:lpstr>6</vt:lpstr>
      <vt:lpstr>7</vt:lpstr>
      <vt:lpstr>8</vt:lpstr>
      <vt:lpstr>9</vt:lpstr>
      <vt:lpstr>10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Boat Alert</dc:title>
  <cp:lastModifiedBy>Nazir</cp:lastModifiedBy>
  <cp:revision>25</cp:revision>
  <dcterms:created xsi:type="dcterms:W3CDTF">2006-08-16T00:00:00Z</dcterms:created>
  <dcterms:modified xsi:type="dcterms:W3CDTF">2021-01-04T00:57:28Z</dcterms:modified>
  <dc:identifier>DAERv4rDtI0</dc:identifier>
</cp:coreProperties>
</file>