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93" r:id="rId5"/>
    <p:sldId id="298" r:id="rId6"/>
    <p:sldId id="304" r:id="rId7"/>
    <p:sldId id="305" r:id="rId8"/>
    <p:sldId id="296" r:id="rId9"/>
    <p:sldId id="306" r:id="rId10"/>
    <p:sldId id="307" r:id="rId11"/>
    <p:sldId id="297" r:id="rId12"/>
    <p:sldId id="308" r:id="rId13"/>
    <p:sldId id="300" r:id="rId14"/>
    <p:sldId id="309" r:id="rId15"/>
    <p:sldId id="302" r:id="rId16"/>
    <p:sldId id="30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9" autoAdjust="0"/>
  </p:normalViewPr>
  <p:slideViewPr>
    <p:cSldViewPr snapToGrid="0">
      <p:cViewPr>
        <p:scale>
          <a:sx n="123" d="100"/>
          <a:sy n="123" d="100"/>
        </p:scale>
        <p:origin x="-114" y="-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1/24/2021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344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400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960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987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1/24/2021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686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967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1/24/2021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824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1/24/2021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863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1/24/2021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1304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008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999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215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www.boat-alert.com/blog/this-is-how-you-select-the-right-personal-water-craft-pwc/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oat is docked next to a body of water&#10;&#10;Description automatically generated">
            <a:extLst>
              <a:ext uri="{FF2B5EF4-FFF2-40B4-BE49-F238E27FC236}">
                <a16:creationId xmlns:a16="http://schemas.microsoft.com/office/drawing/2014/main" xmlns="" id="{92A9D795-B6E0-4AEA-958C-FC7A7B2E3D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0"/>
            <a:ext cx="12192000" cy="685798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6116" y="162696"/>
            <a:ext cx="2438400" cy="7315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34BCD2F-21D6-4DF4-AD47-C9B991558FBF}"/>
              </a:ext>
            </a:extLst>
          </p:cNvPr>
          <p:cNvSpPr/>
          <p:nvPr/>
        </p:nvSpPr>
        <p:spPr>
          <a:xfrm>
            <a:off x="1596887" y="3704761"/>
            <a:ext cx="8998225" cy="302149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18902" y="4287350"/>
            <a:ext cx="7571010" cy="2036655"/>
          </a:xfr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/>
              <a:t>Selecting the Right Personal Water-Craft (PWC)</a:t>
            </a:r>
            <a:endParaRPr lang="en-US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681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A red boat on the water&#10;&#10;Description automatically generated with low confidence">
            <a:extLst>
              <a:ext uri="{FF2B5EF4-FFF2-40B4-BE49-F238E27FC236}">
                <a16:creationId xmlns:a16="http://schemas.microsoft.com/office/drawing/2014/main" xmlns="" id="{5EE02714-5716-4E89-864F-BFB2F68A190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xmlns="" id="{F3D0BE2E-3AEF-4355-8E13-7379707F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3600" b="1" spc="-100" dirty="0"/>
              <a:t>Buying a Personal Watercraft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FBDBF022-D6E0-47F2-9D96-7C06B94C572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Choose the fastest (most horsepower) model but make sure it is light (highest horsepower-to-weight ratio)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Prices are all about the same or at least very affordable.</a:t>
            </a:r>
          </a:p>
          <a:p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CAB25EF9-308C-43A1-80E2-A6B47BCF1907}"/>
              </a:ext>
            </a:extLst>
          </p:cNvPr>
          <p:cNvCxnSpPr>
            <a:cxnSpLocks/>
          </p:cNvCxnSpPr>
          <p:nvPr/>
        </p:nvCxnSpPr>
        <p:spPr>
          <a:xfrm flipH="1">
            <a:off x="610577" y="1970917"/>
            <a:ext cx="3562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53450A82-B86F-410A-9155-5CEC3B060095}"/>
              </a:ext>
            </a:extLst>
          </p:cNvPr>
          <p:cNvGrpSpPr/>
          <p:nvPr/>
        </p:nvGrpSpPr>
        <p:grpSpPr>
          <a:xfrm>
            <a:off x="317751" y="5897880"/>
            <a:ext cx="2073894" cy="664235"/>
            <a:chOff x="9634335" y="5709067"/>
            <a:chExt cx="2073894" cy="66423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E3F8D730-B0E3-46A8-8E95-F3A4D09E2922}"/>
                </a:ext>
              </a:extLst>
            </p:cNvPr>
            <p:cNvSpPr/>
            <p:nvPr/>
          </p:nvSpPr>
          <p:spPr>
            <a:xfrm>
              <a:off x="9634335" y="5709067"/>
              <a:ext cx="2073894" cy="66423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xmlns="" id="{5F2FD967-4558-433F-8DD4-1C1C25E5F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720541" y="5749817"/>
              <a:ext cx="1901483" cy="5704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009999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icture containing row, green, lined, hanging&#10;&#10;Description automatically generated">
            <a:extLst>
              <a:ext uri="{FF2B5EF4-FFF2-40B4-BE49-F238E27FC236}">
                <a16:creationId xmlns:a16="http://schemas.microsoft.com/office/drawing/2014/main" xmlns="" id="{5040E422-CF8B-4674-B0E4-A66D52206FA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xmlns="" id="{F3D0BE2E-3AEF-4355-8E13-7379707F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3600" b="1" spc="-100" dirty="0"/>
              <a:t>Boat History Check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4D7385EA-032B-4EE9-942F-DFF924701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Check the boat history from Boat-alert.com if you’re buying a used watercraft. Then get a marine surveyor.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125F0B85-58CE-4969-9CCC-892C6783BF8D}"/>
              </a:ext>
            </a:extLst>
          </p:cNvPr>
          <p:cNvGrpSpPr/>
          <p:nvPr/>
        </p:nvGrpSpPr>
        <p:grpSpPr>
          <a:xfrm>
            <a:off x="317751" y="5897880"/>
            <a:ext cx="2073894" cy="664235"/>
            <a:chOff x="9634335" y="5709067"/>
            <a:chExt cx="2073894" cy="664235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xmlns="" id="{5A441993-56DA-4A04-9E28-AE9F9B42C855}"/>
                </a:ext>
              </a:extLst>
            </p:cNvPr>
            <p:cNvSpPr/>
            <p:nvPr/>
          </p:nvSpPr>
          <p:spPr>
            <a:xfrm>
              <a:off x="9634335" y="5709067"/>
              <a:ext cx="2073894" cy="66423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xmlns="" id="{1EE71B0A-74F1-4E75-BF4B-3493ADC4C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720541" y="5749817"/>
              <a:ext cx="1901483" cy="5704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551348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F3D0BE2E-3AEF-4355-8E13-7379707F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3600" b="1" spc="-100" dirty="0"/>
              <a:t>PWC Boat Manufacturers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xmlns="" id="{CF7CBEDF-1121-4DD8-AAD5-C6E364599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84999" y="2192855"/>
            <a:ext cx="3144774" cy="3511296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Fewer </a:t>
            </a:r>
            <a:r>
              <a:rPr lang="en-US" dirty="0"/>
              <a:t>manufacturers than before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Honda and Polaris joined but soon left the </a:t>
            </a:r>
            <a:r>
              <a:rPr lang="en-US" dirty="0" smtClean="0"/>
              <a:t>PWC manufacturing </a:t>
            </a:r>
            <a:r>
              <a:rPr lang="en-US" dirty="0"/>
              <a:t>industry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Trusted manufacturers are: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Sea-Doo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Kawasaki </a:t>
            </a:r>
            <a:r>
              <a:rPr lang="en-US" sz="1500" dirty="0" err="1"/>
              <a:t>JetSki</a:t>
            </a:r>
            <a:endParaRPr lang="en-US" sz="15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Yamaha </a:t>
            </a:r>
            <a:r>
              <a:rPr lang="en-US" sz="1500" dirty="0" err="1" smtClean="0"/>
              <a:t>WaveRunner</a:t>
            </a:r>
            <a:endParaRPr lang="en-US" sz="1500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4EC234E0-E5D0-403B-BF03-B7402426C239}"/>
              </a:ext>
            </a:extLst>
          </p:cNvPr>
          <p:cNvGrpSpPr/>
          <p:nvPr/>
        </p:nvGrpSpPr>
        <p:grpSpPr>
          <a:xfrm>
            <a:off x="317751" y="5897880"/>
            <a:ext cx="2073894" cy="664235"/>
            <a:chOff x="9634335" y="5709067"/>
            <a:chExt cx="2073894" cy="664235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xmlns="" id="{A5E23F82-A2E0-4F71-AD44-EEC62BF45B02}"/>
                </a:ext>
              </a:extLst>
            </p:cNvPr>
            <p:cNvSpPr/>
            <p:nvPr/>
          </p:nvSpPr>
          <p:spPr>
            <a:xfrm>
              <a:off x="9634335" y="5709067"/>
              <a:ext cx="2073894" cy="66423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xmlns="" id="{31B14FB4-4B1D-428B-8B4D-298FECF27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720541" y="5749817"/>
              <a:ext cx="1901483" cy="570445"/>
            </a:xfrm>
            <a:prstGeom prst="rect">
              <a:avLst/>
            </a:prstGeom>
          </p:spPr>
        </p:pic>
      </p:grpSp>
      <p:pic>
        <p:nvPicPr>
          <p:cNvPr id="1030" name="Picture 6" descr="https://sc02.alicdn.com/kf/UTB8CoxdwJnJXKJkSaiyq6AhwXXa2/954639821/UTB8CoxdwJnJXKJkSaiyq6AhwXXa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67" y="1042261"/>
            <a:ext cx="7620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48581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14">
            <a:extLst>
              <a:ext uri="{FF2B5EF4-FFF2-40B4-BE49-F238E27FC236}">
                <a16:creationId xmlns:a16="http://schemas.microsoft.com/office/drawing/2014/main" xmlns="" id="{904DB13E-F722-4ED6-BB00-556651E952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6" name="Rectangle 16">
            <a:extLst>
              <a:ext uri="{FF2B5EF4-FFF2-40B4-BE49-F238E27FC236}">
                <a16:creationId xmlns:a16="http://schemas.microsoft.com/office/drawing/2014/main" xmlns="" id="{1419E3D9-C5FB-41A9-B6D2-DFB210BB62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37" name="Rectangle 18">
            <a:extLst>
              <a:ext uri="{FF2B5EF4-FFF2-40B4-BE49-F238E27FC236}">
                <a16:creationId xmlns:a16="http://schemas.microsoft.com/office/drawing/2014/main" xmlns="" id="{367909BF-1DF7-4ACE-8F58-6CF719BB27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8" name="Rectangle 20">
            <a:extLst>
              <a:ext uri="{FF2B5EF4-FFF2-40B4-BE49-F238E27FC236}">
                <a16:creationId xmlns:a16="http://schemas.microsoft.com/office/drawing/2014/main" xmlns="" id="{89E8BEDB-0BBC-4F21-9CFB-8530D664C3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9" name="Group 22">
            <a:extLst>
              <a:ext uri="{FF2B5EF4-FFF2-40B4-BE49-F238E27FC236}">
                <a16:creationId xmlns:a16="http://schemas.microsoft.com/office/drawing/2014/main" xmlns="" id="{E26428D7-C6F3-473D-A360-A3F5C3E872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51D6D676-6F2F-4446-9935-2D8D0382147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E9BAEA2B-9C25-4B43-8C9A-A9D0C3E9B15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21FC5F3A-7F1A-4EE8-A913-C8E96ACC3C5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Rectangle 27">
            <a:extLst>
              <a:ext uri="{FF2B5EF4-FFF2-40B4-BE49-F238E27FC236}">
                <a16:creationId xmlns:a16="http://schemas.microsoft.com/office/drawing/2014/main" xmlns="" id="{420551B3-B4DA-48EE-988C-4FAEAEB5CE9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1" name="Rectangle 29">
            <a:extLst>
              <a:ext uri="{FF2B5EF4-FFF2-40B4-BE49-F238E27FC236}">
                <a16:creationId xmlns:a16="http://schemas.microsoft.com/office/drawing/2014/main" xmlns="" id="{6F40FBDA-CEB1-40F0-9AB9-BD9C402D70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Placeholder 9" descr="A boat on the water&#10;&#10;Description automatically generated with low confidence">
            <a:extLst>
              <a:ext uri="{FF2B5EF4-FFF2-40B4-BE49-F238E27FC236}">
                <a16:creationId xmlns:a16="http://schemas.microsoft.com/office/drawing/2014/main" xmlns="" id="{49BCA9C0-445C-4A56-B112-7144C9CCB6B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screen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2" name="Rectangle 31">
            <a:extLst>
              <a:ext uri="{FF2B5EF4-FFF2-40B4-BE49-F238E27FC236}">
                <a16:creationId xmlns:a16="http://schemas.microsoft.com/office/drawing/2014/main" xmlns="" id="{0344D4FE-ABEF-4230-9E4E-AD5782FC78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86798852-E21E-4FBF-AFAB-11BFC65A9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532" y="2091263"/>
            <a:ext cx="8652938" cy="2461504"/>
          </a:xfr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>
              <a:lnSpc>
                <a:spcPct val="83000"/>
              </a:lnSpc>
            </a:pPr>
            <a:r>
              <a:rPr lang="en-US" sz="6800" cap="all" spc="-100" dirty="0" smtClean="0">
                <a:solidFill>
                  <a:sysClr val="windowText" lastClr="000000"/>
                </a:solidFill>
              </a:rPr>
              <a:t>SIT-DOWN </a:t>
            </a:r>
            <a:br>
              <a:rPr lang="en-US" sz="6800" cap="all" spc="-100" dirty="0" smtClean="0">
                <a:solidFill>
                  <a:sysClr val="windowText" lastClr="000000"/>
                </a:solidFill>
              </a:rPr>
            </a:br>
            <a:r>
              <a:rPr lang="en-US" sz="6800" cap="all" spc="-100" dirty="0" smtClean="0">
                <a:solidFill>
                  <a:sysClr val="windowText" lastClr="000000"/>
                </a:solidFill>
              </a:rPr>
              <a:t>OR </a:t>
            </a:r>
            <a:r>
              <a:rPr lang="en-US" sz="6800" cap="all" spc="-100" dirty="0">
                <a:solidFill>
                  <a:sysClr val="windowText" lastClr="000000"/>
                </a:solidFill>
              </a:rPr>
              <a:t/>
            </a:r>
            <a:br>
              <a:rPr lang="en-US" sz="6800" cap="all" spc="-100" dirty="0">
                <a:solidFill>
                  <a:sysClr val="windowText" lastClr="000000"/>
                </a:solidFill>
              </a:rPr>
            </a:br>
            <a:r>
              <a:rPr lang="en-US" sz="6800" cap="all" spc="-100" dirty="0">
                <a:solidFill>
                  <a:sysClr val="windowText" lastClr="000000"/>
                </a:solidFill>
              </a:rPr>
              <a:t>STAND-UP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9325F979-D3F9-4926-81B7-7ACCB31A50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miter lim="800000"/>
          </a:ln>
          <a:effectLst/>
        </p:spPr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10A8A762-B420-43BA-BD8F-9A580E168695}"/>
              </a:ext>
            </a:extLst>
          </p:cNvPr>
          <p:cNvGrpSpPr/>
          <p:nvPr/>
        </p:nvGrpSpPr>
        <p:grpSpPr>
          <a:xfrm>
            <a:off x="317751" y="5897880"/>
            <a:ext cx="2073894" cy="664235"/>
            <a:chOff x="9634335" y="5709067"/>
            <a:chExt cx="2073894" cy="66423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xmlns="" id="{AFEEFBE1-6510-4EAD-9CD6-C4E02F9A0A79}"/>
                </a:ext>
              </a:extLst>
            </p:cNvPr>
            <p:cNvSpPr/>
            <p:nvPr/>
          </p:nvSpPr>
          <p:spPr>
            <a:xfrm>
              <a:off x="9634335" y="5709067"/>
              <a:ext cx="2073894" cy="66423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xmlns="" id="{E2E94392-9C73-412B-8E89-F95400326F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720541" y="5749817"/>
              <a:ext cx="1901483" cy="5704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88497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F3D0BE2E-3AEF-4355-8E13-7379707F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3600" b="1" spc="-100" dirty="0"/>
              <a:t>STAND-UP </a:t>
            </a:r>
            <a:br>
              <a:rPr lang="en-US" sz="3600" b="1" spc="-100" dirty="0"/>
            </a:br>
            <a:r>
              <a:rPr lang="en-US" sz="3600" b="1" spc="-100" dirty="0"/>
              <a:t>PWC Type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61A615FF-3A04-48AE-A681-A0C120BC5E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386583"/>
            <a:ext cx="3144774" cy="386791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For standing type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There are only two manufacturers: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Kawasaki</a:t>
            </a:r>
            <a:endParaRPr lang="en-US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Yamaha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you’re trying to find something physical, stand-ups are your game, and both models are about $10 grand USD</a:t>
            </a:r>
          </a:p>
          <a:p>
            <a:r>
              <a:rPr lang="en-US" dirty="0"/>
              <a:t>Sit-down Watercraft holds the biggest market </a:t>
            </a:r>
            <a:r>
              <a:rPr lang="en-US" dirty="0" smtClean="0"/>
              <a:t>share and shorter learning curve.</a:t>
            </a:r>
            <a:endParaRPr lang="en-US" dirty="0"/>
          </a:p>
        </p:txBody>
      </p:sp>
      <p:pic>
        <p:nvPicPr>
          <p:cNvPr id="16" name="Picture Placeholder 15" descr="A person on a jet ski&#10;&#10;Description automatically generated with medium confidence">
            <a:extLst>
              <a:ext uri="{FF2B5EF4-FFF2-40B4-BE49-F238E27FC236}">
                <a16:creationId xmlns:a16="http://schemas.microsoft.com/office/drawing/2014/main" xmlns="" id="{65FEDA07-5490-4553-AD4F-FA00C5D3460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6688" y="237331"/>
            <a:ext cx="7696200" cy="6383338"/>
          </a:xfr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xmlns="" id="{9E4A8DBA-7794-442C-9E06-350AF2A4A781}"/>
              </a:ext>
            </a:extLst>
          </p:cNvPr>
          <p:cNvGrpSpPr/>
          <p:nvPr/>
        </p:nvGrpSpPr>
        <p:grpSpPr>
          <a:xfrm>
            <a:off x="317751" y="5897880"/>
            <a:ext cx="2073894" cy="664235"/>
            <a:chOff x="9634335" y="5709067"/>
            <a:chExt cx="2073894" cy="664235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xmlns="" id="{AC073D61-7B95-44CB-8414-A5A24C05D7A5}"/>
                </a:ext>
              </a:extLst>
            </p:cNvPr>
            <p:cNvSpPr/>
            <p:nvPr/>
          </p:nvSpPr>
          <p:spPr>
            <a:xfrm>
              <a:off x="9634335" y="5709067"/>
              <a:ext cx="2073894" cy="66423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xmlns="" id="{3C3F0087-E4BE-46CF-BD32-2513131B4F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720541" y="5749817"/>
              <a:ext cx="1901483" cy="5704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92420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F3D0BE2E-3AEF-4355-8E13-7379707F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3600" b="1" spc="-100" dirty="0"/>
              <a:t>SIT DOWN</a:t>
            </a:r>
            <a:br>
              <a:rPr lang="en-US" sz="3600" b="1" spc="-100" dirty="0"/>
            </a:br>
            <a:r>
              <a:rPr lang="en-US" sz="3600" b="1" spc="-100" dirty="0"/>
              <a:t>PWC Type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xmlns="" id="{1E620465-D3C6-4293-996C-51F88AF372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86791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Manufacturers </a:t>
            </a:r>
            <a:r>
              <a:rPr lang="en-US" dirty="0"/>
              <a:t>have: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Delineated their models, with segments like performance and racing, luxury, recreation and recreation light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“Tow Sports” from Sea-Doo is </a:t>
            </a:r>
            <a:r>
              <a:rPr lang="en-US" sz="1500" dirty="0" smtClean="0"/>
              <a:t>an </a:t>
            </a:r>
            <a:r>
              <a:rPr lang="en-US" sz="1500" dirty="0"/>
              <a:t>exclusive category of PWC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you have someone to boat with, </a:t>
            </a:r>
            <a:r>
              <a:rPr lang="en-US" dirty="0" smtClean="0"/>
              <a:t>consider buying </a:t>
            </a:r>
            <a:r>
              <a:rPr lang="en-US" dirty="0"/>
              <a:t>one among the larger craft (Yamaha’s FX series) or buying two smaller craft (Sea-Doo’s GTS line)</a:t>
            </a:r>
          </a:p>
          <a:p>
            <a:endParaRPr lang="en-US" dirty="0"/>
          </a:p>
        </p:txBody>
      </p:sp>
      <p:pic>
        <p:nvPicPr>
          <p:cNvPr id="16" name="Picture Placeholder 22" descr="A picture containing water, outdoor, mountain, boat&#10;&#10;Description automatically generated">
            <a:extLst>
              <a:ext uri="{FF2B5EF4-FFF2-40B4-BE49-F238E27FC236}">
                <a16:creationId xmlns:a16="http://schemas.microsoft.com/office/drawing/2014/main" xmlns="" id="{88D1449C-8865-4073-9336-EF280DFDD30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" y="238125"/>
            <a:ext cx="7696200" cy="63817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2B2CFFB9-D769-4503-933F-45F8F18BEF34}"/>
              </a:ext>
            </a:extLst>
          </p:cNvPr>
          <p:cNvGrpSpPr/>
          <p:nvPr/>
        </p:nvGrpSpPr>
        <p:grpSpPr>
          <a:xfrm>
            <a:off x="317751" y="5897880"/>
            <a:ext cx="2073894" cy="664235"/>
            <a:chOff x="9634335" y="5709067"/>
            <a:chExt cx="2073894" cy="66423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35F27DE6-2ECE-4724-8EEC-22CBC80CE620}"/>
                </a:ext>
              </a:extLst>
            </p:cNvPr>
            <p:cNvSpPr/>
            <p:nvPr/>
          </p:nvSpPr>
          <p:spPr>
            <a:xfrm>
              <a:off x="9634335" y="5709067"/>
              <a:ext cx="2073894" cy="66423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xmlns="" id="{6FD5A560-EBE7-472F-A8FA-2910020910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720541" y="5749817"/>
              <a:ext cx="1901483" cy="5704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59064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boat on the water&#10;&#10;Description automatically generated with medium confidence">
            <a:extLst>
              <a:ext uri="{FF2B5EF4-FFF2-40B4-BE49-F238E27FC236}">
                <a16:creationId xmlns:a16="http://schemas.microsoft.com/office/drawing/2014/main" xmlns="" id="{BA699A9B-69AD-4194-90B4-BB6A1FE68FF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xmlns="" id="{5F15BB16-3105-4695-8788-959DFE23C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4000" b="1" dirty="0"/>
              <a:t>Select a PWC for Inland or Open Ocean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15DF866-4762-47FC-B50A-7810968035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735920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For </a:t>
            </a:r>
            <a:r>
              <a:rPr lang="en-US" dirty="0" smtClean="0"/>
              <a:t>inland, </a:t>
            </a:r>
            <a:r>
              <a:rPr lang="en-US" dirty="0"/>
              <a:t>having a closed cooling system doesn’t matter. 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For Intracoastal Waterway and the ocean, closed cooling can prevent potential maintenance problems.</a:t>
            </a:r>
          </a:p>
          <a:p>
            <a:pPr>
              <a:lnSpc>
                <a:spcPct val="90000"/>
              </a:lnSpc>
            </a:pPr>
            <a:r>
              <a:rPr lang="en-US" dirty="0"/>
              <a:t>Note: More features make the watercraft heavier which makes the handling harder. It also makes pushing back into water harder after you </a:t>
            </a:r>
            <a:r>
              <a:rPr lang="en-US" dirty="0" smtClean="0"/>
              <a:t>park on-shore.</a:t>
            </a:r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05F01522-F5D5-47EE-8075-337E28CBFD6C}"/>
              </a:ext>
            </a:extLst>
          </p:cNvPr>
          <p:cNvGrpSpPr/>
          <p:nvPr/>
        </p:nvGrpSpPr>
        <p:grpSpPr>
          <a:xfrm>
            <a:off x="317751" y="5897880"/>
            <a:ext cx="2073894" cy="664235"/>
            <a:chOff x="9634335" y="5709067"/>
            <a:chExt cx="2073894" cy="66423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6D637F24-4DEB-42CF-9AA2-B4D277B4AF49}"/>
                </a:ext>
              </a:extLst>
            </p:cNvPr>
            <p:cNvSpPr/>
            <p:nvPr/>
          </p:nvSpPr>
          <p:spPr>
            <a:xfrm>
              <a:off x="9634335" y="5709067"/>
              <a:ext cx="2073894" cy="66423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xmlns="" id="{3EDA0DF0-C2B7-40F6-99E1-0459C784B4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720541" y="5749817"/>
              <a:ext cx="1901483" cy="5704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66967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904DB13E-F722-4ED6-BB00-556651E952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xmlns="" id="{1419E3D9-C5FB-41A9-B6D2-DFB210BB62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xmlns="" id="{367909BF-1DF7-4ACE-8F58-6CF719BB27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89E8BEDB-0BBC-4F21-9CFB-8530D664C3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xmlns="" id="{E26428D7-C6F3-473D-A360-A3F5C3E872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xmlns="" id="{51D6D676-6F2F-4446-9935-2D8D0382147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xmlns="" id="{E9BAEA2B-9C25-4B43-8C9A-A9D0C3E9B15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xmlns="" id="{21FC5F3A-7F1A-4EE8-A913-C8E96ACC3C5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420551B3-B4DA-48EE-988C-4FAEAEB5CE9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3" name="Rectangle 62">
            <a:extLst>
              <a:ext uri="{FF2B5EF4-FFF2-40B4-BE49-F238E27FC236}">
                <a16:creationId xmlns:a16="http://schemas.microsoft.com/office/drawing/2014/main" xmlns="" id="{6F40FBDA-CEB1-40F0-9AB9-BD9C402D70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Placeholder 5" descr="A small boat in a body of water&#10;&#10;Description automatically generated">
            <a:extLst>
              <a:ext uri="{FF2B5EF4-FFF2-40B4-BE49-F238E27FC236}">
                <a16:creationId xmlns:a16="http://schemas.microsoft.com/office/drawing/2014/main" xmlns="" id="{326DF5F6-1C92-4CAE-B818-7E0957274E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</p:pic>
      <p:sp>
        <p:nvSpPr>
          <p:cNvPr id="65" name="Rectangle 64">
            <a:extLst>
              <a:ext uri="{FF2B5EF4-FFF2-40B4-BE49-F238E27FC236}">
                <a16:creationId xmlns:a16="http://schemas.microsoft.com/office/drawing/2014/main" xmlns="" id="{0344D4FE-ABEF-4230-9E4E-AD5782FC78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86798852-E21E-4FBF-AFAB-11BFC65A9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531" y="2185249"/>
            <a:ext cx="8652938" cy="2461504"/>
          </a:xfrm>
          <a:solidFill>
            <a:schemeClr val="accent5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pc="-100" dirty="0">
                <a:solidFill>
                  <a:sysClr val="windowText" lastClr="000000"/>
                </a:solidFill>
              </a:rPr>
              <a:t>Once you’ve picked your style of PWC and narrowed it down to the top watercraft manufacturer and model, </a:t>
            </a:r>
            <a:br>
              <a:rPr lang="en-US" spc="-100" dirty="0">
                <a:solidFill>
                  <a:sysClr val="windowText" lastClr="000000"/>
                </a:solidFill>
              </a:rPr>
            </a:br>
            <a:r>
              <a:rPr lang="en-US" spc="-100" dirty="0">
                <a:solidFill>
                  <a:sysClr val="windowText" lastClr="000000"/>
                </a:solidFill>
              </a:rPr>
              <a:t>it will be time to spoil yourself with some additional </a:t>
            </a:r>
            <a:r>
              <a:rPr lang="en-US" spc="-100" dirty="0" smtClean="0">
                <a:solidFill>
                  <a:sysClr val="windowText" lastClr="000000"/>
                </a:solidFill>
              </a:rPr>
              <a:t/>
            </a:r>
            <a:br>
              <a:rPr lang="en-US" spc="-100" dirty="0" smtClean="0">
                <a:solidFill>
                  <a:sysClr val="windowText" lastClr="000000"/>
                </a:solidFill>
              </a:rPr>
            </a:br>
            <a:r>
              <a:rPr lang="en-US" u="sng" spc="-100" dirty="0" smtClean="0">
                <a:solidFill>
                  <a:sysClr val="windowText" lastClr="000000"/>
                </a:solidFill>
              </a:rPr>
              <a:t>add-on </a:t>
            </a:r>
            <a:r>
              <a:rPr lang="en-US" u="sng" spc="-100" dirty="0">
                <a:solidFill>
                  <a:sysClr val="windowText" lastClr="000000"/>
                </a:solidFill>
              </a:rPr>
              <a:t>features</a:t>
            </a:r>
            <a:r>
              <a:rPr lang="en-US" spc="-100" dirty="0">
                <a:solidFill>
                  <a:sysClr val="windowText" lastClr="000000"/>
                </a:solidFill>
              </a:rPr>
              <a:t>.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xmlns="" id="{9325F979-D3F9-4926-81B7-7ACCB31A50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miter lim="800000"/>
          </a:ln>
          <a:effectLst/>
        </p:spPr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10A8A762-B420-43BA-BD8F-9A580E168695}"/>
              </a:ext>
            </a:extLst>
          </p:cNvPr>
          <p:cNvGrpSpPr/>
          <p:nvPr/>
        </p:nvGrpSpPr>
        <p:grpSpPr>
          <a:xfrm>
            <a:off x="317751" y="5897880"/>
            <a:ext cx="2073894" cy="664235"/>
            <a:chOff x="9634335" y="5709067"/>
            <a:chExt cx="2073894" cy="66423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xmlns="" id="{AFEEFBE1-6510-4EAD-9CD6-C4E02F9A0A79}"/>
                </a:ext>
              </a:extLst>
            </p:cNvPr>
            <p:cNvSpPr/>
            <p:nvPr/>
          </p:nvSpPr>
          <p:spPr>
            <a:xfrm>
              <a:off x="9634335" y="5709067"/>
              <a:ext cx="2073894" cy="66423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3" name="Picture 42" descr="Logo&#10;&#10;Description automatically generated with medium confidence">
              <a:extLst>
                <a:ext uri="{FF2B5EF4-FFF2-40B4-BE49-F238E27FC236}">
                  <a16:creationId xmlns:a16="http://schemas.microsoft.com/office/drawing/2014/main" xmlns="" id="{E2E94392-9C73-412B-8E89-F95400326F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720541" y="5749817"/>
              <a:ext cx="1901483" cy="5704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74037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49B0FDF3-578C-4311-84BF-BAC7E04B1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Extra Features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0283ABC-D99C-4EA3-B5FC-62CDBB861C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249424"/>
            <a:ext cx="3144774" cy="4005072"/>
          </a:xfrm>
        </p:spPr>
        <p:txBody>
          <a:bodyPr vert="horz" lIns="91440" tIns="45720" rIns="91440" bIns="45720" rtlCol="0">
            <a:normAutofit/>
          </a:bodyPr>
          <a:lstStyle/>
          <a:p>
            <a:pPr indent="-182880">
              <a:lnSpc>
                <a:spcPct val="90000"/>
              </a:lnSpc>
              <a:buFont typeface="Garamond" pitchFamily="18" charset="0"/>
              <a:buChar char="◦"/>
            </a:pPr>
            <a:r>
              <a:rPr lang="en-US" dirty="0"/>
              <a:t>If you’re looking for acceleration and top speed, manufacturers offer supercharged engines.</a:t>
            </a:r>
          </a:p>
          <a:p>
            <a:pPr indent="-182880">
              <a:lnSpc>
                <a:spcPct val="90000"/>
              </a:lnSpc>
              <a:buFont typeface="Garamond" pitchFamily="18" charset="0"/>
              <a:buChar char="◦"/>
            </a:pPr>
            <a:r>
              <a:rPr lang="en-US" dirty="0"/>
              <a:t>If you want safety systems, look out for</a:t>
            </a:r>
          </a:p>
          <a:p>
            <a:pPr lvl="1" indent="-182880">
              <a:lnSpc>
                <a:spcPct val="90000"/>
              </a:lnSpc>
              <a:buFont typeface="Garamond" pitchFamily="18" charset="0"/>
              <a:buChar char="◦"/>
            </a:pPr>
            <a:r>
              <a:rPr lang="en-US" sz="1600" dirty="0"/>
              <a:t>Sea-Doo’s Intelligent Brake and Reverse system</a:t>
            </a:r>
          </a:p>
          <a:p>
            <a:pPr lvl="1" indent="-182880">
              <a:lnSpc>
                <a:spcPct val="90000"/>
              </a:lnSpc>
              <a:buFont typeface="Garamond" pitchFamily="18" charset="0"/>
              <a:buChar char="◦"/>
            </a:pPr>
            <a:r>
              <a:rPr lang="en-US" sz="1600" dirty="0"/>
              <a:t>Kawasaki’s Smart Learning Operation feature</a:t>
            </a:r>
          </a:p>
          <a:p>
            <a:pPr lvl="1" indent="-182880">
              <a:lnSpc>
                <a:spcPct val="90000"/>
              </a:lnSpc>
              <a:buFont typeface="Garamond" pitchFamily="18" charset="0"/>
              <a:buChar char="◦"/>
            </a:pPr>
            <a:r>
              <a:rPr lang="en-US" sz="1600" dirty="0"/>
              <a:t>Yamaha’s Ride system lets the driving force switch from forward to neutral to reverse with one pull of the throttle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03B269F6-8032-46CC-AB9B-37E0561BCE92}"/>
              </a:ext>
            </a:extLst>
          </p:cNvPr>
          <p:cNvGrpSpPr/>
          <p:nvPr/>
        </p:nvGrpSpPr>
        <p:grpSpPr>
          <a:xfrm>
            <a:off x="317751" y="5897880"/>
            <a:ext cx="2073894" cy="664235"/>
            <a:chOff x="9634335" y="5709067"/>
            <a:chExt cx="2073894" cy="664235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680D0282-5065-48F0-9D60-3FFBF2E4E863}"/>
                </a:ext>
              </a:extLst>
            </p:cNvPr>
            <p:cNvSpPr/>
            <p:nvPr/>
          </p:nvSpPr>
          <p:spPr>
            <a:xfrm>
              <a:off x="9634335" y="5709067"/>
              <a:ext cx="2073894" cy="66423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 descr="Logo&#10;&#10;Description automatically generated with medium confidence">
              <a:extLst>
                <a:ext uri="{FF2B5EF4-FFF2-40B4-BE49-F238E27FC236}">
                  <a16:creationId xmlns:a16="http://schemas.microsoft.com/office/drawing/2014/main" xmlns="" id="{1DD5C7B0-3E9C-4AF5-A284-3908AF880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720541" y="5749817"/>
              <a:ext cx="1901483" cy="570445"/>
            </a:xfrm>
            <a:prstGeom prst="rect">
              <a:avLst/>
            </a:prstGeom>
          </p:spPr>
        </p:pic>
      </p:grpSp>
      <p:pic>
        <p:nvPicPr>
          <p:cNvPr id="2052" name="Picture 4" descr="https://lh3.googleusercontent.com/proxy/r4Cz8_-mrhNSwm9J0loIJzjg71yPMzVs7mRMQAYTSDSnpKf4vz7dR5IwaoA7vPO3Wz5T06Kv_6SvCpydnCRx6jwmOZ5sgdqVgjZuJaAXlJQyJWSEyCBT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6" r="477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1460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boat on the water&#10;&#10;Description automatically generated with medium confidence">
            <a:extLst>
              <a:ext uri="{FF2B5EF4-FFF2-40B4-BE49-F238E27FC236}">
                <a16:creationId xmlns:a16="http://schemas.microsoft.com/office/drawing/2014/main" xmlns="" id="{08D91C82-5A22-4068-9045-51CD86658ED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xmlns="" id="{49B0FDF3-578C-4311-84BF-BAC7E04B1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Extra Features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0283ABC-D99C-4EA3-B5FC-62CDBB861C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249424"/>
            <a:ext cx="3144774" cy="4005072"/>
          </a:xfrm>
        </p:spPr>
        <p:txBody>
          <a:bodyPr vert="horz" lIns="91440" tIns="45720" rIns="91440" bIns="45720" rtlCol="0">
            <a:normAutofit/>
          </a:bodyPr>
          <a:lstStyle/>
          <a:p>
            <a:pPr indent="-182880">
              <a:lnSpc>
                <a:spcPct val="90000"/>
              </a:lnSpc>
              <a:buFont typeface="Garamond" pitchFamily="18" charset="0"/>
              <a:buChar char="◦"/>
            </a:pPr>
            <a:r>
              <a:rPr lang="en-US" dirty="0"/>
              <a:t>If you’re bringing a lot of people, some models include </a:t>
            </a:r>
          </a:p>
          <a:p>
            <a:pPr lvl="1" indent="-182880">
              <a:lnSpc>
                <a:spcPct val="90000"/>
              </a:lnSpc>
              <a:buFont typeface="Garamond" pitchFamily="18" charset="0"/>
              <a:buChar char="◦"/>
            </a:pPr>
            <a:r>
              <a:rPr lang="en-US" sz="1600" dirty="0"/>
              <a:t>12-volt power outlets, so you’ll charge your phone while riding</a:t>
            </a:r>
          </a:p>
          <a:p>
            <a:pPr lvl="1" indent="-182880">
              <a:lnSpc>
                <a:spcPct val="90000"/>
              </a:lnSpc>
              <a:buFont typeface="Garamond" pitchFamily="18" charset="0"/>
              <a:buChar char="◦"/>
            </a:pPr>
            <a:r>
              <a:rPr lang="en-US" sz="1600" dirty="0"/>
              <a:t>Stereo systems</a:t>
            </a:r>
          </a:p>
          <a:p>
            <a:pPr lvl="1" indent="-182880">
              <a:lnSpc>
                <a:spcPct val="90000"/>
              </a:lnSpc>
              <a:buFont typeface="Garamond" pitchFamily="18" charset="0"/>
              <a:buChar char="◦"/>
            </a:pPr>
            <a:r>
              <a:rPr lang="en-US" sz="1600" dirty="0"/>
              <a:t>Cruise control</a:t>
            </a:r>
            <a:endParaRPr lang="en-US" sz="1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2A8683E3-50FB-4BA0-BB87-B6863890938A}"/>
              </a:ext>
            </a:extLst>
          </p:cNvPr>
          <p:cNvGrpSpPr/>
          <p:nvPr/>
        </p:nvGrpSpPr>
        <p:grpSpPr>
          <a:xfrm>
            <a:off x="317751" y="5897880"/>
            <a:ext cx="2073894" cy="664235"/>
            <a:chOff x="9634335" y="5709067"/>
            <a:chExt cx="2073894" cy="66423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5E27E0AC-F336-423E-87AE-ED90DF47437C}"/>
                </a:ext>
              </a:extLst>
            </p:cNvPr>
            <p:cNvSpPr/>
            <p:nvPr/>
          </p:nvSpPr>
          <p:spPr>
            <a:xfrm>
              <a:off x="9634335" y="5709067"/>
              <a:ext cx="2073894" cy="66423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 descr="Logo&#10;&#10;Description automatically generated with medium confidence">
              <a:extLst>
                <a:ext uri="{FF2B5EF4-FFF2-40B4-BE49-F238E27FC236}">
                  <a16:creationId xmlns:a16="http://schemas.microsoft.com/office/drawing/2014/main" xmlns="" id="{652BD300-0736-4413-AAEA-786B506D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720541" y="5749817"/>
              <a:ext cx="1901483" cy="5704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186516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xmlns="" id="{1E94681D-2A4C-4A8D-B9B5-31D440D032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C85092EC-A0A1-457B-A77A-118A7E047E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BA17D8B1-7092-4E5C-AFB2-2A17159761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2DC4AA0A-D9C3-4A0B-990D-1BCB0022A6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867" y="0"/>
            <a:ext cx="1219386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Placeholder 5" descr="A boat is docked next to a body of water&#10;&#10;Description automatically generated">
            <a:extLst>
              <a:ext uri="{FF2B5EF4-FFF2-40B4-BE49-F238E27FC236}">
                <a16:creationId xmlns:a16="http://schemas.microsoft.com/office/drawing/2014/main" xmlns="" id="{C279842D-BC56-4343-87E0-206A0800482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12188266" cy="6849263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6A0B685E-5162-4E10-98F2-9511FD9E2C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867" y="4216139"/>
            <a:ext cx="12192000" cy="264186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1D9D3865-C494-4C4A-8495-8245E90546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4249" y="4380353"/>
            <a:ext cx="11859768" cy="231343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/>
        </p:spPr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F24E814D-BF74-4074-A345-834DBCF61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775" y="4495893"/>
            <a:ext cx="11570445" cy="192357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6000" b="1" dirty="0"/>
              <a:t>FOLLOW US &amp; SUBSCRIBE</a:t>
            </a:r>
          </a:p>
        </p:txBody>
      </p:sp>
      <p:cxnSp>
        <p:nvCxnSpPr>
          <p:cNvPr id="44" name="Straight Connector 43" hidden="1">
            <a:extLst>
              <a:ext uri="{FF2B5EF4-FFF2-40B4-BE49-F238E27FC236}">
                <a16:creationId xmlns:a16="http://schemas.microsoft.com/office/drawing/2014/main" xmlns="" id="{B78EE79F-FCAA-4CF9-9746-730B51FC4C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6096000" y="4881334"/>
            <a:ext cx="0" cy="11526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 hidden="1">
            <a:extLst>
              <a:ext uri="{FF2B5EF4-FFF2-40B4-BE49-F238E27FC236}">
                <a16:creationId xmlns:a16="http://schemas.microsoft.com/office/drawing/2014/main" xmlns="" id="{7C61B2C9-E8F7-4917-98A2-CD1A0FA726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56866" y="4495893"/>
            <a:ext cx="5624355" cy="192357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182880">
              <a:lnSpc>
                <a:spcPct val="100000"/>
              </a:lnSpc>
              <a:buFont typeface="Garamond" pitchFamily="18" charset="0"/>
              <a:buChar char="◦"/>
            </a:pPr>
            <a:endParaRPr lang="en-US" dirty="0"/>
          </a:p>
        </p:txBody>
      </p:sp>
      <p:sp>
        <p:nvSpPr>
          <p:cNvPr id="8" name="TextBox 10" hidden="1">
            <a:extLst>
              <a:ext uri="{FF2B5EF4-FFF2-40B4-BE49-F238E27FC236}">
                <a16:creationId xmlns:a16="http://schemas.microsoft.com/office/drawing/2014/main" xmlns="" id="{6F3489BA-7879-4D88-AF7B-8179A9BA5ABC}"/>
              </a:ext>
            </a:extLst>
          </p:cNvPr>
          <p:cNvSpPr txBox="1"/>
          <p:nvPr/>
        </p:nvSpPr>
        <p:spPr>
          <a:xfrm>
            <a:off x="376805" y="6401889"/>
            <a:ext cx="3386760" cy="2657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2239"/>
              </a:lnSpc>
              <a:spcBef>
                <a:spcPct val="0"/>
              </a:spcBef>
            </a:pPr>
            <a:endParaRPr lang="en-US" sz="1599" spc="47" dirty="0">
              <a:latin typeface="Overpass Light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1A92F2B1-B648-4B05-85F8-1771F95E4B8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73" y="686438"/>
            <a:ext cx="2467580" cy="24675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xmlns="" id="{D78C7C87-6963-4BA0-92AB-DAFD522F5D9D}"/>
              </a:ext>
            </a:extLst>
          </p:cNvPr>
          <p:cNvSpPr/>
          <p:nvPr/>
        </p:nvSpPr>
        <p:spPr>
          <a:xfrm>
            <a:off x="5187663" y="1010932"/>
            <a:ext cx="1816674" cy="18166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 descr="A close up of a logo&#10;&#10;Description automatically generated">
            <a:extLst>
              <a:ext uri="{FF2B5EF4-FFF2-40B4-BE49-F238E27FC236}">
                <a16:creationId xmlns:a16="http://schemas.microsoft.com/office/drawing/2014/main" xmlns="" id="{3402D1BA-986A-4B90-96B1-26D5858ED49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7663" y="1010933"/>
            <a:ext cx="1816673" cy="18166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43" name="Oval 42">
            <a:extLst>
              <a:ext uri="{FF2B5EF4-FFF2-40B4-BE49-F238E27FC236}">
                <a16:creationId xmlns:a16="http://schemas.microsoft.com/office/drawing/2014/main" xmlns="" id="{5E318A01-DFAE-4554-A7C4-300330B09F0B}"/>
              </a:ext>
            </a:extLst>
          </p:cNvPr>
          <p:cNvSpPr/>
          <p:nvPr/>
        </p:nvSpPr>
        <p:spPr>
          <a:xfrm>
            <a:off x="9367934" y="1175656"/>
            <a:ext cx="1604865" cy="151155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1C8D89A0-50B5-4398-A10C-3BB5D4A69EF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7251" y="245331"/>
            <a:ext cx="3342893" cy="334289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5A2494A0-305F-45B6-968C-C5B79BB2A9AE}"/>
              </a:ext>
            </a:extLst>
          </p:cNvPr>
          <p:cNvSpPr txBox="1"/>
          <p:nvPr/>
        </p:nvSpPr>
        <p:spPr>
          <a:xfrm>
            <a:off x="1038439" y="3154018"/>
            <a:ext cx="2245937" cy="83099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spc="300" dirty="0"/>
              <a:t>Facebook</a:t>
            </a:r>
          </a:p>
          <a:p>
            <a:pPr algn="ctr"/>
            <a:r>
              <a:rPr lang="en-US" sz="2400" dirty="0"/>
              <a:t>@</a:t>
            </a:r>
            <a:r>
              <a:rPr lang="en-US" sz="2400" dirty="0" err="1"/>
              <a:t>boatalert</a:t>
            </a:r>
            <a:endParaRPr lang="en-US" sz="24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1404DE47-70A1-4115-9F29-1E69E38D1213}"/>
              </a:ext>
            </a:extLst>
          </p:cNvPr>
          <p:cNvSpPr txBox="1"/>
          <p:nvPr/>
        </p:nvSpPr>
        <p:spPr>
          <a:xfrm>
            <a:off x="5133897" y="3100283"/>
            <a:ext cx="2245937" cy="83099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spc="300" dirty="0"/>
              <a:t>Twitter</a:t>
            </a:r>
          </a:p>
          <a:p>
            <a:pPr algn="ctr"/>
            <a:r>
              <a:rPr lang="en-US" sz="2400" dirty="0"/>
              <a:t>@</a:t>
            </a:r>
            <a:r>
              <a:rPr lang="en-US" sz="2400" dirty="0" err="1"/>
              <a:t>hindecoder</a:t>
            </a:r>
            <a:endParaRPr lang="en-US" sz="24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2A58D6A9-ADEA-477B-A44B-30A6861AB5D5}"/>
              </a:ext>
            </a:extLst>
          </p:cNvPr>
          <p:cNvSpPr txBox="1"/>
          <p:nvPr/>
        </p:nvSpPr>
        <p:spPr>
          <a:xfrm>
            <a:off x="9030427" y="3100283"/>
            <a:ext cx="2245937" cy="83099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solidFill>
              <a:schemeClr val="tx1">
                <a:lumMod val="8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spc="300" dirty="0"/>
              <a:t>YouTube</a:t>
            </a:r>
          </a:p>
          <a:p>
            <a:pPr algn="ctr"/>
            <a:r>
              <a:rPr lang="en-US" sz="2400" dirty="0"/>
              <a:t>Boat Alert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D084BF15-1CA8-4C3E-B656-B50DA9FD8583}"/>
              </a:ext>
            </a:extLst>
          </p:cNvPr>
          <p:cNvGrpSpPr/>
          <p:nvPr/>
        </p:nvGrpSpPr>
        <p:grpSpPr>
          <a:xfrm>
            <a:off x="9953857" y="121534"/>
            <a:ext cx="2073894" cy="664235"/>
            <a:chOff x="9634335" y="5709067"/>
            <a:chExt cx="2073894" cy="66423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xmlns="" id="{10D62686-FE9F-4CA7-BA34-645614090DB8}"/>
                </a:ext>
              </a:extLst>
            </p:cNvPr>
            <p:cNvSpPr/>
            <p:nvPr/>
          </p:nvSpPr>
          <p:spPr>
            <a:xfrm>
              <a:off x="9634335" y="5709067"/>
              <a:ext cx="2073894" cy="66423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23" descr="Logo&#10;&#10;Description automatically generated with medium confidence">
              <a:extLst>
                <a:ext uri="{FF2B5EF4-FFF2-40B4-BE49-F238E27FC236}">
                  <a16:creationId xmlns:a16="http://schemas.microsoft.com/office/drawing/2014/main" xmlns="" id="{EDEBE971-3521-41DF-8A23-E56F23716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720541" y="5749817"/>
              <a:ext cx="1901483" cy="5704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9782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904DB13E-F722-4ED6-BB00-556651E952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xmlns="" id="{1419E3D9-C5FB-41A9-B6D2-DFB210BB62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367909BF-1DF7-4ACE-8F58-6CF719BB27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89E8BEDB-0BBC-4F21-9CFB-8530D664C3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E26428D7-C6F3-473D-A360-A3F5C3E872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51D6D676-6F2F-4446-9935-2D8D0382147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E9BAEA2B-9C25-4B43-8C9A-A9D0C3E9B15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21FC5F3A-7F1A-4EE8-A913-C8E96ACC3C5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420551B3-B4DA-48EE-988C-4FAEAEB5CE9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2644B391-9BFE-445C-A9EC-F544BB85FB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66221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80F26E69-87D9-4655-AE7B-280A87AA3C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3977" y="164592"/>
            <a:ext cx="4334256" cy="6528816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2FDD0F79-72EF-4768-BB60-28226A16D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24" y="2480133"/>
            <a:ext cx="3729162" cy="392717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b="1" u="sng" spc="300" dirty="0"/>
              <a:t>Full Article:</a:t>
            </a:r>
            <a:br>
              <a:rPr lang="en-US" sz="2000" b="1" u="sng" spc="300" dirty="0"/>
            </a:br>
            <a:r>
              <a:rPr lang="en-US" sz="1600" dirty="0">
                <a:hlinkClick r:id="rId2"/>
              </a:rPr>
              <a:t>https://www.boat-alert.com/blog/this-is-how-you-select-the-right-personal-water-craft-pwc</a:t>
            </a:r>
            <a:r>
              <a:rPr lang="en-US" sz="1600" dirty="0" smtClean="0">
                <a:hlinkClick r:id="rId2"/>
              </a:rPr>
              <a:t>/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2000" spc="-100" dirty="0"/>
              <a:t/>
            </a:r>
            <a:br>
              <a:rPr lang="en-US" sz="2000" spc="-100" dirty="0"/>
            </a:br>
            <a:r>
              <a:rPr lang="en-US" sz="2000" b="1" u="sng" spc="300" dirty="0"/>
              <a:t>Website:</a:t>
            </a:r>
            <a:r>
              <a:rPr lang="en-US" sz="2000" b="1" u="sng" spc="-100" dirty="0"/>
              <a:t/>
            </a:r>
            <a:br>
              <a:rPr lang="en-US" sz="2000" b="1" u="sng" spc="-100" dirty="0"/>
            </a:br>
            <a:r>
              <a:rPr lang="en-US" sz="1600" spc="-100" dirty="0"/>
              <a:t>www.boat-alert.com</a:t>
            </a:r>
            <a:r>
              <a:rPr lang="en-US" sz="2000" spc="-100" dirty="0"/>
              <a:t/>
            </a:r>
            <a:br>
              <a:rPr lang="en-US" sz="2000" spc="-100" dirty="0"/>
            </a:br>
            <a:r>
              <a:rPr lang="en-US" sz="2000" spc="-100" dirty="0"/>
              <a:t/>
            </a:r>
            <a:br>
              <a:rPr lang="en-US" sz="2000" spc="-100" dirty="0"/>
            </a:br>
            <a:r>
              <a:rPr lang="en-US" sz="2000" b="1" u="sng" spc="300" dirty="0"/>
              <a:t>Email:</a:t>
            </a:r>
            <a:r>
              <a:rPr lang="en-US" sz="2000" b="1" u="sng" spc="-100" dirty="0"/>
              <a:t/>
            </a:r>
            <a:br>
              <a:rPr lang="en-US" sz="2000" b="1" u="sng" spc="-100" dirty="0"/>
            </a:br>
            <a:r>
              <a:rPr lang="en-US" sz="1600" spc="-100" dirty="0" err="1"/>
              <a:t>boatalert</a:t>
            </a:r>
            <a:r>
              <a:rPr lang="en-US" sz="1600" spc="-100" dirty="0" smtClean="0"/>
              <a:t>@ certifiedreports.zohodesk.com</a:t>
            </a:r>
            <a:r>
              <a:rPr lang="en-US" sz="2000" spc="-100" dirty="0"/>
              <a:t/>
            </a:r>
            <a:br>
              <a:rPr lang="en-US" sz="2000" spc="-100" dirty="0"/>
            </a:br>
            <a:r>
              <a:rPr lang="en-US" sz="2000" spc="-100" dirty="0"/>
              <a:t/>
            </a:r>
            <a:br>
              <a:rPr lang="en-US" sz="2000" spc="-100" dirty="0"/>
            </a:br>
            <a:r>
              <a:rPr lang="en-US" sz="2000" b="1" u="sng" spc="300" dirty="0"/>
              <a:t>Contact Number:</a:t>
            </a:r>
            <a:br>
              <a:rPr lang="en-US" sz="2000" b="1" u="sng" spc="300" dirty="0"/>
            </a:br>
            <a:r>
              <a:rPr lang="en-US" sz="1600" spc="-100" dirty="0"/>
              <a:t>1-855-HIN-ALERT</a:t>
            </a:r>
            <a:endParaRPr lang="en-US" sz="1800" spc="-100" dirty="0"/>
          </a:p>
        </p:txBody>
      </p:sp>
      <p:sp>
        <p:nvSpPr>
          <p:cNvPr id="7" name="Rectangle: Folded Corner 6">
            <a:extLst>
              <a:ext uri="{FF2B5EF4-FFF2-40B4-BE49-F238E27FC236}">
                <a16:creationId xmlns:a16="http://schemas.microsoft.com/office/drawing/2014/main" xmlns="" id="{0718A398-7436-4A1C-AA91-5D320B5724A3}"/>
              </a:ext>
            </a:extLst>
          </p:cNvPr>
          <p:cNvSpPr/>
          <p:nvPr/>
        </p:nvSpPr>
        <p:spPr>
          <a:xfrm>
            <a:off x="466523" y="436097"/>
            <a:ext cx="3729161" cy="1914741"/>
          </a:xfrm>
          <a:prstGeom prst="foldedCorner">
            <a:avLst/>
          </a:prstGeom>
          <a:gradFill flip="none" rotWithShape="1">
            <a:gsLst>
              <a:gs pos="0">
                <a:schemeClr val="bg1">
                  <a:lumMod val="65000"/>
                  <a:lumOff val="35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179239D-B361-4CB6-82C1-E0393DC47010}"/>
              </a:ext>
            </a:extLst>
          </p:cNvPr>
          <p:cNvSpPr txBox="1"/>
          <p:nvPr/>
        </p:nvSpPr>
        <p:spPr>
          <a:xfrm>
            <a:off x="578269" y="577575"/>
            <a:ext cx="26705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for Listening!</a:t>
            </a:r>
          </a:p>
        </p:txBody>
      </p:sp>
      <p:pic>
        <p:nvPicPr>
          <p:cNvPr id="12" name="Picture Placeholder 11" descr="A picture containing water, outdoor, sky, boat&#10;&#10;Description automatically generated">
            <a:extLst>
              <a:ext uri="{FF2B5EF4-FFF2-40B4-BE49-F238E27FC236}">
                <a16:creationId xmlns:a16="http://schemas.microsoft.com/office/drawing/2014/main" xmlns="" id="{BEFF4D5B-F586-4B51-AF07-2AC27A319AA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62210" y="0"/>
            <a:ext cx="7696201" cy="6858000"/>
          </a:xfr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146D1761-F82F-4042-9B31-607A369A5D55}"/>
              </a:ext>
            </a:extLst>
          </p:cNvPr>
          <p:cNvGrpSpPr/>
          <p:nvPr/>
        </p:nvGrpSpPr>
        <p:grpSpPr>
          <a:xfrm>
            <a:off x="9953857" y="121534"/>
            <a:ext cx="2073894" cy="664235"/>
            <a:chOff x="9634335" y="5709067"/>
            <a:chExt cx="2073894" cy="664235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C807ED03-1009-4F24-B739-8BC7D1D61877}"/>
                </a:ext>
              </a:extLst>
            </p:cNvPr>
            <p:cNvSpPr/>
            <p:nvPr/>
          </p:nvSpPr>
          <p:spPr>
            <a:xfrm>
              <a:off x="9634335" y="5709067"/>
              <a:ext cx="2073894" cy="66423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Picture 28" descr="Logo&#10;&#10;Description automatically generated with medium confidence">
              <a:extLst>
                <a:ext uri="{FF2B5EF4-FFF2-40B4-BE49-F238E27FC236}">
                  <a16:creationId xmlns:a16="http://schemas.microsoft.com/office/drawing/2014/main" xmlns="" id="{3707BEEE-71D4-4FBA-A67B-9D611CCDB9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720541" y="5749817"/>
              <a:ext cx="1901483" cy="5704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598580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avonVTI" id="{A72E8C35-66DD-49F8-AF66-813F19B983AE}" vid="{93CCBC76-B7A1-4C3D-93EA-5CE34C4670F9}"/>
    </a:ext>
  </a:extLst>
</a:theme>
</file>

<file path=ppt/theme/themeOverride1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75FBC4-9D33-46BE-911D-419763BA9AF9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294F055B-D391-44D3-A87A-BCD07BD5A3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6DBD101-FC0A-4B21-82B0-57CAA7AEEC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388</Words>
  <Application>Microsoft Office PowerPoint</Application>
  <PresentationFormat>Custom</PresentationFormat>
  <Paragraphs>51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SavonVTI</vt:lpstr>
      <vt:lpstr>Selecting the Right Personal Water-Craft (PWC)</vt:lpstr>
      <vt:lpstr>Buying a Personal Watercraft</vt:lpstr>
      <vt:lpstr>Boat History Check</vt:lpstr>
      <vt:lpstr>PWC Boat Manufacturers</vt:lpstr>
      <vt:lpstr>SIT-DOWN  OR  STAND-UP </vt:lpstr>
      <vt:lpstr>STAND-UP  PWC Type</vt:lpstr>
      <vt:lpstr>SIT DOWN PWC Type</vt:lpstr>
      <vt:lpstr>Select a PWC for Inland or Open Ocean</vt:lpstr>
      <vt:lpstr>Once you’ve picked your style of PWC and narrowed it down to the top watercraft manufacturer and model,  it will be time to spoil yourself with some additional  add-on features.</vt:lpstr>
      <vt:lpstr>Extra Features</vt:lpstr>
      <vt:lpstr>Extra Features</vt:lpstr>
      <vt:lpstr>FOLLOW US &amp; SUBSCRIBE</vt:lpstr>
      <vt:lpstr>Full Article: https://www.boat-alert.com/blog/this-is-how-you-select-the-right-personal-water-craft-pwc/  Website: www.boat-alert.com  Email: boatalert@ certifiedreports.zohodesk.com  Contact Number: 1-855-HIN-ALERT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Selecting the Right Personal Water-Craft (PWC)</dc:title>
  <dc:creator>Nida Noor</dc:creator>
  <cp:lastModifiedBy>Nazir</cp:lastModifiedBy>
  <cp:revision>10</cp:revision>
  <dcterms:created xsi:type="dcterms:W3CDTF">2021-01-24T17:59:49Z</dcterms:created>
  <dcterms:modified xsi:type="dcterms:W3CDTF">2021-01-24T23:15:37Z</dcterms:modified>
</cp:coreProperties>
</file>