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64" r:id="rId6"/>
    <p:sldId id="267" r:id="rId7"/>
    <p:sldId id="268" r:id="rId8"/>
    <p:sldId id="269" r:id="rId9"/>
    <p:sldId id="259" r:id="rId10"/>
    <p:sldId id="260" r:id="rId11"/>
    <p:sldId id="261" r:id="rId12"/>
  </p:sldIdLst>
  <p:sldSz cx="18288000" cy="10287000"/>
  <p:notesSz cx="6858000" cy="9144000"/>
  <p:embeddedFontLst>
    <p:embeddedFont>
      <p:font typeface="Engravers MT" panose="02090707080505020304" pitchFamily="18" charset="0"/>
      <p:regular r:id="rId13"/>
    </p:embeddedFont>
    <p:embeddedFont>
      <p:font typeface="Garamond" panose="02020404030301010803" pitchFamily="18" charset="0"/>
      <p:regular r:id="rId14"/>
      <p:bold r:id="rId15"/>
      <p:italic r:id="rId16"/>
    </p:embeddedFont>
    <p:embeddedFont>
      <p:font typeface="Overpass Light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Impact" panose="020B0806030902050204" pitchFamily="34" charset="0"/>
      <p:regular r:id="rId22"/>
    </p:embeddedFont>
    <p:embeddedFont>
      <p:font typeface="Overpass Light Italics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  <a:srgbClr val="9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4041" autoAdjust="0"/>
  </p:normalViewPr>
  <p:slideViewPr>
    <p:cSldViewPr>
      <p:cViewPr>
        <p:scale>
          <a:sx n="40" d="100"/>
          <a:sy n="40" d="100"/>
        </p:scale>
        <p:origin x="-2532" y="-15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5000"/>
          </a:blip>
          <a:srcRect l="710" t="14697" r="15532" b="14697"/>
          <a:stretch>
            <a:fillRect/>
          </a:stretch>
        </p:blipFill>
        <p:spPr>
          <a:xfrm>
            <a:off x="4011" y="0"/>
            <a:ext cx="18288000" cy="102774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28700" y="2323902"/>
            <a:ext cx="16230600" cy="4431983"/>
            <a:chOff x="0" y="-21267"/>
            <a:chExt cx="21640800" cy="5909311"/>
          </a:xfrm>
        </p:grpSpPr>
        <p:sp>
          <p:nvSpPr>
            <p:cNvPr id="4" name="AutoShape 4"/>
            <p:cNvSpPr/>
            <p:nvPr/>
          </p:nvSpPr>
          <p:spPr>
            <a:xfrm>
              <a:off x="0" y="5541587"/>
              <a:ext cx="21640800" cy="1274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21640800" cy="1274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2184400" y="-21267"/>
              <a:ext cx="17272000" cy="5909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9600" b="1" i="0" dirty="0">
                  <a:solidFill>
                    <a:srgbClr val="212529"/>
                  </a:solidFill>
                  <a:effectLst/>
                  <a:latin typeface="Garamond" panose="02020404030301010803" pitchFamily="18" charset="0"/>
                </a:rPr>
                <a:t>Ideal Ways to Keep Your Boat Safe and Secure in Winter Storage</a:t>
              </a:r>
              <a:endParaRPr lang="en-US" sz="9600" b="0" i="0" dirty="0">
                <a:solidFill>
                  <a:srgbClr val="212529"/>
                </a:solidFill>
                <a:effectLst/>
                <a:latin typeface="Garamond" panose="02020404030301010803" pitchFamily="18" charset="0"/>
              </a:endParaRP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82003" y="6725806"/>
            <a:ext cx="6123994" cy="18371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outdoor, snow&#10;&#10;Description automatically generated">
            <a:extLst>
              <a:ext uri="{FF2B5EF4-FFF2-40B4-BE49-F238E27FC236}">
                <a16:creationId xmlns="" xmlns:a16="http://schemas.microsoft.com/office/drawing/2014/main" id="{C8DDBA48-54FF-4111-BB29-948369BC5B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C1862F-2A00-408B-A8FF-BF0D7495E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5753100"/>
            <a:ext cx="14097000" cy="5943600"/>
          </a:xfrm>
        </p:spPr>
        <p:txBody>
          <a:bodyPr>
            <a:normAutofit/>
          </a:bodyPr>
          <a:lstStyle/>
          <a:p>
            <a:r>
              <a:rPr lang="en-US" sz="9600" dirty="0">
                <a:solidFill>
                  <a:schemeClr val="accent2">
                    <a:lumMod val="75000"/>
                  </a:schemeClr>
                </a:solidFill>
                <a:latin typeface="Engravers MT" panose="02090707080505020304" pitchFamily="18" charset="0"/>
              </a:rPr>
              <a:t>Boat Storage in </a:t>
            </a:r>
            <a:r>
              <a:rPr lang="en-US" sz="9600" dirty="0" smtClean="0">
                <a:solidFill>
                  <a:schemeClr val="accent2">
                    <a:lumMod val="75000"/>
                  </a:schemeClr>
                </a:solidFill>
                <a:latin typeface="Engravers MT" panose="02090707080505020304" pitchFamily="18" charset="0"/>
              </a:rPr>
              <a:t>Winter</a:t>
            </a:r>
            <a:endParaRPr lang="en-US" sz="9600" dirty="0">
              <a:solidFill>
                <a:schemeClr val="accent2">
                  <a:lumMod val="75000"/>
                </a:schemeClr>
              </a:solidFill>
              <a:latin typeface="Engravers MT" panose="02090707080505020304" pitchFamily="18" charset="0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="" xmlns:a16="http://schemas.microsoft.com/office/drawing/2014/main" id="{23F68BD6-4714-437A-B14F-643421BFDD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106400" y="38100"/>
            <a:ext cx="4485483" cy="134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61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028700" y="1028700"/>
            <a:ext cx="486157" cy="339063"/>
            <a:chOff x="0" y="0"/>
            <a:chExt cx="648209" cy="452084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648209" cy="20144"/>
            </a:xfrm>
            <a:prstGeom prst="rect">
              <a:avLst/>
            </a:prstGeom>
            <a:solidFill>
              <a:srgbClr val="EC1C24">
                <a:alpha val="49803"/>
              </a:srgbClr>
            </a:solidFill>
          </p:spPr>
        </p:sp>
        <p:sp>
          <p:nvSpPr>
            <p:cNvPr id="6" name="AutoShape 6"/>
            <p:cNvSpPr/>
            <p:nvPr/>
          </p:nvSpPr>
          <p:spPr>
            <a:xfrm>
              <a:off x="0" y="215970"/>
              <a:ext cx="648209" cy="20144"/>
            </a:xfrm>
            <a:prstGeom prst="rect">
              <a:avLst/>
            </a:prstGeom>
            <a:solidFill>
              <a:srgbClr val="EC1C24"/>
            </a:solidFill>
          </p:spPr>
        </p:sp>
        <p:sp>
          <p:nvSpPr>
            <p:cNvPr id="7" name="AutoShape 7"/>
            <p:cNvSpPr/>
            <p:nvPr/>
          </p:nvSpPr>
          <p:spPr>
            <a:xfrm>
              <a:off x="0" y="431940"/>
              <a:ext cx="648209" cy="20144"/>
            </a:xfrm>
            <a:prstGeom prst="rect">
              <a:avLst/>
            </a:prstGeom>
            <a:solidFill>
              <a:srgbClr val="EC1C24">
                <a:alpha val="49803"/>
              </a:srgbClr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8518" y="8590337"/>
            <a:ext cx="4485483" cy="1345645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3178007" y="1013167"/>
            <a:ext cx="4081293" cy="303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>
                <a:solidFill>
                  <a:srgbClr val="000000"/>
                </a:solidFill>
                <a:latin typeface="Overpass Light"/>
              </a:rPr>
              <a:t>BOAT ALERT HISTORY REPORT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0B1E5BC-4C42-4F04-B125-455C11A202FB}"/>
              </a:ext>
            </a:extLst>
          </p:cNvPr>
          <p:cNvGrpSpPr/>
          <p:nvPr/>
        </p:nvGrpSpPr>
        <p:grpSpPr>
          <a:xfrm>
            <a:off x="1818328" y="2171639"/>
            <a:ext cx="14651344" cy="5943721"/>
            <a:chOff x="1664596" y="2475093"/>
            <a:chExt cx="14651344" cy="5943721"/>
          </a:xfrm>
        </p:grpSpPr>
        <p:sp>
          <p:nvSpPr>
            <p:cNvPr id="11" name="Arrow: Pentagon 10">
              <a:extLst>
                <a:ext uri="{FF2B5EF4-FFF2-40B4-BE49-F238E27FC236}">
                  <a16:creationId xmlns="" xmlns:a16="http://schemas.microsoft.com/office/drawing/2014/main" id="{7ACBFB39-13B9-4430-B838-9AA961CEC87B}"/>
                </a:ext>
              </a:extLst>
            </p:cNvPr>
            <p:cNvSpPr/>
            <p:nvPr/>
          </p:nvSpPr>
          <p:spPr>
            <a:xfrm>
              <a:off x="1664596" y="2475093"/>
              <a:ext cx="5726804" cy="5933330"/>
            </a:xfrm>
            <a:prstGeom prst="homePlate">
              <a:avLst/>
            </a:prstGeom>
            <a:solidFill>
              <a:srgbClr val="9E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spc="-15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  <a:latin typeface="Garamond" panose="02020404030301010803" pitchFamily="18" charset="0"/>
                </a:rPr>
                <a:t>Winter Season</a:t>
              </a:r>
            </a:p>
          </p:txBody>
        </p:sp>
        <p:sp>
          <p:nvSpPr>
            <p:cNvPr id="13" name="Arrow: Chevron 12">
              <a:extLst>
                <a:ext uri="{FF2B5EF4-FFF2-40B4-BE49-F238E27FC236}">
                  <a16:creationId xmlns="" xmlns:a16="http://schemas.microsoft.com/office/drawing/2014/main" id="{A3516A41-FEAA-4328-B6E5-89066F32F221}"/>
                </a:ext>
              </a:extLst>
            </p:cNvPr>
            <p:cNvSpPr/>
            <p:nvPr/>
          </p:nvSpPr>
          <p:spPr>
            <a:xfrm>
              <a:off x="4267199" y="2475093"/>
              <a:ext cx="8305801" cy="5933330"/>
            </a:xfrm>
            <a:prstGeom prst="chevron">
              <a:avLst/>
            </a:prstGeom>
            <a:solidFill>
              <a:srgbClr val="7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spc="-150" dirty="0">
                  <a:solidFill>
                    <a:schemeClr val="bg1"/>
                  </a:solidFill>
                  <a:latin typeface="Garamond" panose="02020404030301010803" pitchFamily="18" charset="0"/>
                </a:rPr>
                <a:t>Unattended Boats in Storages</a:t>
              </a:r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="" xmlns:a16="http://schemas.microsoft.com/office/drawing/2014/main" id="{8B64516E-40BB-49CF-8322-E74D587316E7}"/>
                </a:ext>
              </a:extLst>
            </p:cNvPr>
            <p:cNvSpPr/>
            <p:nvPr/>
          </p:nvSpPr>
          <p:spPr>
            <a:xfrm>
              <a:off x="8686800" y="2485484"/>
              <a:ext cx="7629140" cy="5933330"/>
            </a:xfrm>
            <a:prstGeom prst="chevron">
              <a:avLst/>
            </a:prstGeom>
            <a:solidFill>
              <a:srgbClr val="700000">
                <a:shade val="30000"/>
                <a:satMod val="11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Garamond" panose="02020404030301010803" pitchFamily="18" charset="0"/>
                </a:rPr>
                <a:t>Targets for thieves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57509" y="1372776"/>
            <a:ext cx="615058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400" dirty="0">
                <a:solidFill>
                  <a:schemeClr val="tx2"/>
                </a:solidFill>
                <a:latin typeface="Impact" panose="020B0806030902050204" pitchFamily="34" charset="0"/>
              </a:rPr>
              <a:t>5 Things that can lure a Thief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320590" y="3575751"/>
            <a:ext cx="5287500" cy="5997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06780" lvl="1" indent="-453390">
              <a:lnSpc>
                <a:spcPts val="5880"/>
              </a:lnSpc>
              <a:buFont typeface="Arial"/>
              <a:buChar char="•"/>
            </a:pPr>
            <a:r>
              <a:rPr lang="en-US" sz="4400" spc="126" dirty="0">
                <a:solidFill>
                  <a:schemeClr val="tx2">
                    <a:lumMod val="75000"/>
                  </a:schemeClr>
                </a:solidFill>
                <a:latin typeface="Overpass Light"/>
              </a:rPr>
              <a:t>Electronics</a:t>
            </a:r>
          </a:p>
          <a:p>
            <a:pPr marL="906780" lvl="1" indent="-453390">
              <a:lnSpc>
                <a:spcPts val="5880"/>
              </a:lnSpc>
              <a:buFont typeface="Arial"/>
              <a:buChar char="•"/>
            </a:pPr>
            <a:r>
              <a:rPr lang="en-US" sz="4400" spc="126" dirty="0">
                <a:solidFill>
                  <a:schemeClr val="tx2">
                    <a:lumMod val="75000"/>
                  </a:schemeClr>
                </a:solidFill>
                <a:latin typeface="Overpass Light"/>
              </a:rPr>
              <a:t>Watersports &amp; Fishing gear</a:t>
            </a:r>
          </a:p>
          <a:p>
            <a:pPr marL="906780" lvl="1" indent="-453390">
              <a:lnSpc>
                <a:spcPts val="5880"/>
              </a:lnSpc>
              <a:buFont typeface="Arial"/>
              <a:buChar char="•"/>
            </a:pPr>
            <a:r>
              <a:rPr lang="en-US" sz="4400" spc="126" dirty="0">
                <a:solidFill>
                  <a:schemeClr val="tx2">
                    <a:lumMod val="75000"/>
                  </a:schemeClr>
                </a:solidFill>
                <a:latin typeface="Overpass Light"/>
              </a:rPr>
              <a:t>Life Jackets</a:t>
            </a:r>
          </a:p>
          <a:p>
            <a:pPr marL="906780" lvl="1" indent="-453390">
              <a:lnSpc>
                <a:spcPts val="5880"/>
              </a:lnSpc>
              <a:buFont typeface="Arial"/>
              <a:buChar char="•"/>
            </a:pPr>
            <a:r>
              <a:rPr lang="en-US" sz="4400" spc="126" dirty="0">
                <a:solidFill>
                  <a:schemeClr val="tx2">
                    <a:lumMod val="75000"/>
                  </a:schemeClr>
                </a:solidFill>
                <a:latin typeface="Overpass Light"/>
              </a:rPr>
              <a:t>Title of the Boat</a:t>
            </a:r>
          </a:p>
          <a:p>
            <a:pPr marL="906780" lvl="1" indent="-453390">
              <a:lnSpc>
                <a:spcPts val="5880"/>
              </a:lnSpc>
              <a:buFont typeface="Arial"/>
              <a:buChar char="•"/>
            </a:pPr>
            <a:r>
              <a:rPr lang="en-US" sz="4400" b="0" i="0" dirty="0">
                <a:solidFill>
                  <a:schemeClr val="tx2">
                    <a:lumMod val="75000"/>
                  </a:schemeClr>
                </a:solidFill>
                <a:effectLst/>
                <a:latin typeface="Overpass Light" panose="020B0604020202020204" charset="0"/>
              </a:rPr>
              <a:t>PWC or an outboard-powered boat</a:t>
            </a:r>
            <a:endParaRPr lang="en-US" sz="4400" spc="126" dirty="0">
              <a:solidFill>
                <a:schemeClr val="tx2">
                  <a:lumMod val="75000"/>
                </a:schemeClr>
              </a:solidFill>
              <a:latin typeface="Overpass Light" panose="020B060402020202020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178007" y="757976"/>
            <a:ext cx="4081293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solidFill>
                  <a:schemeClr val="accent1"/>
                </a:solidFill>
                <a:latin typeface="Overpass Light"/>
              </a:rPr>
              <a:t>BOAT ALERT HISTORY REPORT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486157" cy="339063"/>
            <a:chOff x="0" y="0"/>
            <a:chExt cx="648209" cy="452084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  <p:sp>
          <p:nvSpPr>
            <p:cNvPr id="7" name="AutoShape 7"/>
            <p:cNvSpPr/>
            <p:nvPr/>
          </p:nvSpPr>
          <p:spPr>
            <a:xfrm>
              <a:off x="0" y="215970"/>
              <a:ext cx="648209" cy="20144"/>
            </a:xfrm>
            <a:prstGeom prst="rect">
              <a:avLst/>
            </a:prstGeom>
            <a:solidFill>
              <a:srgbClr val="1BBFC6"/>
            </a:solidFill>
          </p:spPr>
        </p:sp>
        <p:sp>
          <p:nvSpPr>
            <p:cNvPr id="8" name="AutoShape 8"/>
            <p:cNvSpPr/>
            <p:nvPr/>
          </p:nvSpPr>
          <p:spPr>
            <a:xfrm>
              <a:off x="0" y="431940"/>
              <a:ext cx="648209" cy="20144"/>
            </a:xfrm>
            <a:prstGeom prst="rect">
              <a:avLst/>
            </a:prstGeom>
            <a:solidFill>
              <a:srgbClr val="EC1C24">
                <a:alpha val="49803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028700" y="1352655"/>
            <a:ext cx="9925052" cy="8220075"/>
            <a:chOff x="0" y="0"/>
            <a:chExt cx="13233403" cy="10960100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2"/>
            <a:srcRect t="15084" b="15084"/>
            <a:stretch>
              <a:fillRect/>
            </a:stretch>
          </p:blipFill>
          <p:spPr>
            <a:xfrm>
              <a:off x="0" y="0"/>
              <a:ext cx="13233403" cy="5448300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/>
            <a:srcRect l="9712" r="9712"/>
            <a:stretch>
              <a:fillRect/>
            </a:stretch>
          </p:blipFill>
          <p:spPr>
            <a:xfrm>
              <a:off x="0" y="5511800"/>
              <a:ext cx="6584951" cy="5448300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4"/>
            <a:srcRect l="4676" r="4676"/>
            <a:stretch>
              <a:fillRect/>
            </a:stretch>
          </p:blipFill>
          <p:spPr>
            <a:xfrm>
              <a:off x="6648451" y="5511800"/>
              <a:ext cx="6584951" cy="5448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686" y="1684364"/>
            <a:ext cx="615058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b="0" i="0" dirty="0" smtClean="0">
                <a:solidFill>
                  <a:schemeClr val="tx2"/>
                </a:solidFill>
                <a:effectLst/>
                <a:latin typeface="Impact" panose="020B0806030902050204" pitchFamily="34" charset="0"/>
              </a:rPr>
              <a:t>Safe boat storage </a:t>
            </a:r>
            <a:endParaRPr lang="en-US" sz="6000" b="0" i="0" dirty="0">
              <a:solidFill>
                <a:schemeClr val="tx2"/>
              </a:solidFill>
              <a:effectLst/>
              <a:latin typeface="Impact" panose="020B0806030902050204" pitchFamily="34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04800" y="3148709"/>
            <a:ext cx="6361944" cy="7510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24890" lvl="1" indent="-571500">
              <a:lnSpc>
                <a:spcPts val="5880"/>
              </a:lnSpc>
              <a:buFontTx/>
              <a:buChar char="Δ"/>
            </a:pPr>
            <a:r>
              <a:rPr lang="en-US" sz="4000" spc="126" dirty="0">
                <a:solidFill>
                  <a:schemeClr val="tx2">
                    <a:lumMod val="75000"/>
                  </a:schemeClr>
                </a:solidFill>
                <a:latin typeface="Overpass Light"/>
              </a:rPr>
              <a:t>Remove a wheel from an axle</a:t>
            </a:r>
          </a:p>
          <a:p>
            <a:pPr marL="1024890" lvl="1" indent="-571500">
              <a:lnSpc>
                <a:spcPts val="5880"/>
              </a:lnSpc>
              <a:buFontTx/>
              <a:buChar char="Δ"/>
            </a:pPr>
            <a:r>
              <a:rPr lang="en-US" sz="4000" spc="126" dirty="0">
                <a:solidFill>
                  <a:schemeClr val="tx2">
                    <a:lumMod val="75000"/>
                  </a:schemeClr>
                </a:solidFill>
                <a:latin typeface="Overpass Light"/>
              </a:rPr>
              <a:t>Install Hitch locks</a:t>
            </a:r>
          </a:p>
          <a:p>
            <a:pPr marL="1024890" lvl="1" indent="-571500">
              <a:lnSpc>
                <a:spcPts val="5880"/>
              </a:lnSpc>
              <a:buFontTx/>
              <a:buChar char="Δ"/>
            </a:pPr>
            <a:r>
              <a:rPr lang="en-US" sz="4000" b="0" i="0" dirty="0">
                <a:solidFill>
                  <a:schemeClr val="tx2">
                    <a:lumMod val="75000"/>
                  </a:schemeClr>
                </a:solidFill>
                <a:effectLst/>
                <a:latin typeface="Overpass Light" panose="020B0604020202020204" charset="0"/>
              </a:rPr>
              <a:t>Store PWCs in secure facilities</a:t>
            </a:r>
          </a:p>
          <a:p>
            <a:pPr marL="1024890" lvl="1" indent="-571500">
              <a:lnSpc>
                <a:spcPts val="5880"/>
              </a:lnSpc>
              <a:buFontTx/>
              <a:buChar char="Δ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Overpass Light" panose="020B0604020202020204" charset="0"/>
              </a:rPr>
              <a:t>Remove outdrive and smaller outboards</a:t>
            </a:r>
          </a:p>
          <a:p>
            <a:pPr marL="1024890" lvl="1" indent="-571500">
              <a:lnSpc>
                <a:spcPts val="5880"/>
              </a:lnSpc>
              <a:buFontTx/>
              <a:buChar char="Δ"/>
            </a:pPr>
            <a:r>
              <a:rPr lang="en-US" sz="4000" b="0" i="0" dirty="0">
                <a:solidFill>
                  <a:schemeClr val="tx2">
                    <a:lumMod val="75000"/>
                  </a:schemeClr>
                </a:solidFill>
                <a:effectLst/>
                <a:latin typeface="Overpass Light" panose="020B0604020202020204" charset="0"/>
              </a:rPr>
              <a:t>Install locks </a:t>
            </a: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Overpass Light" panose="020B0604020202020204" charset="0"/>
              </a:rPr>
              <a:t>on larger outboards</a:t>
            </a:r>
            <a:r>
              <a:rPr lang="en-US" sz="4000" b="0" i="0" dirty="0">
                <a:solidFill>
                  <a:schemeClr val="tx2">
                    <a:lumMod val="75000"/>
                  </a:schemeClr>
                </a:solidFill>
                <a:effectLst/>
                <a:latin typeface="Overpass Light" panose="020B0604020202020204" charset="0"/>
              </a:rPr>
              <a:t> </a:t>
            </a:r>
          </a:p>
          <a:p>
            <a:pPr marL="1024890" lvl="1" indent="-571500">
              <a:lnSpc>
                <a:spcPts val="5880"/>
              </a:lnSpc>
              <a:buFontTx/>
              <a:buChar char="Δ"/>
            </a:pPr>
            <a:endParaRPr lang="en-US" sz="4000" b="0" i="0" dirty="0">
              <a:solidFill>
                <a:schemeClr val="tx2">
                  <a:lumMod val="75000"/>
                </a:schemeClr>
              </a:solidFill>
              <a:effectLst/>
              <a:latin typeface="Overpass Light" panose="020B060402020202020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057258" y="632052"/>
            <a:ext cx="4081293" cy="26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solidFill>
                  <a:schemeClr val="accent1"/>
                </a:solidFill>
                <a:latin typeface="Overpass Light"/>
              </a:rPr>
              <a:t>BOAT ALERT HISTORY REPORT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486157" cy="339063"/>
            <a:chOff x="0" y="0"/>
            <a:chExt cx="648209" cy="452084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  <p:sp>
          <p:nvSpPr>
            <p:cNvPr id="7" name="AutoShape 7"/>
            <p:cNvSpPr/>
            <p:nvPr/>
          </p:nvSpPr>
          <p:spPr>
            <a:xfrm>
              <a:off x="0" y="215970"/>
              <a:ext cx="648209" cy="20144"/>
            </a:xfrm>
            <a:prstGeom prst="rect">
              <a:avLst/>
            </a:prstGeom>
            <a:solidFill>
              <a:srgbClr val="1BBFC6"/>
            </a:solidFill>
          </p:spPr>
        </p:sp>
        <p:sp>
          <p:nvSpPr>
            <p:cNvPr id="8" name="AutoShape 8"/>
            <p:cNvSpPr/>
            <p:nvPr/>
          </p:nvSpPr>
          <p:spPr>
            <a:xfrm>
              <a:off x="0" y="431940"/>
              <a:ext cx="648209" cy="20144"/>
            </a:xfrm>
            <a:prstGeom prst="rect">
              <a:avLst/>
            </a:prstGeom>
            <a:solidFill>
              <a:srgbClr val="EC1C24">
                <a:alpha val="49803"/>
              </a:srgbClr>
            </a:solidFill>
          </p:spPr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E78187D2-8C4F-422E-8F41-75D733C49C62}"/>
              </a:ext>
            </a:extLst>
          </p:cNvPr>
          <p:cNvGrpSpPr/>
          <p:nvPr/>
        </p:nvGrpSpPr>
        <p:grpSpPr>
          <a:xfrm>
            <a:off x="7179280" y="1267464"/>
            <a:ext cx="10310436" cy="8474521"/>
            <a:chOff x="7323274" y="477238"/>
            <a:chExt cx="13104966" cy="9184836"/>
          </a:xfrm>
        </p:grpSpPr>
        <p:pic>
          <p:nvPicPr>
            <p:cNvPr id="14" name="Picture 13" descr="A large ship on a body of water&#10;&#10;Description automatically generated with low confidence">
              <a:extLst>
                <a:ext uri="{FF2B5EF4-FFF2-40B4-BE49-F238E27FC236}">
                  <a16:creationId xmlns="" xmlns:a16="http://schemas.microsoft.com/office/drawing/2014/main" id="{600FD3A1-EF05-4C6A-A453-06DE5821B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3274" y="493612"/>
              <a:ext cx="6888904" cy="4592603"/>
            </a:xfrm>
            <a:prstGeom prst="rect">
              <a:avLst/>
            </a:prstGeom>
          </p:spPr>
        </p:pic>
        <p:pic>
          <p:nvPicPr>
            <p:cNvPr id="16" name="Picture 15" descr="A picture containing boat, water, outdoor, sky&#10;&#10;Description automatically generated">
              <a:extLst>
                <a:ext uri="{FF2B5EF4-FFF2-40B4-BE49-F238E27FC236}">
                  <a16:creationId xmlns="" xmlns:a16="http://schemas.microsoft.com/office/drawing/2014/main" id="{3DD2448D-5F20-4814-8770-352125CC1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3274" y="5171818"/>
              <a:ext cx="6888904" cy="4490256"/>
            </a:xfrm>
            <a:prstGeom prst="rect">
              <a:avLst/>
            </a:prstGeom>
          </p:spPr>
        </p:pic>
        <p:pic>
          <p:nvPicPr>
            <p:cNvPr id="18" name="Picture 17" descr="A boat on a beach&#10;&#10;Description automatically generated with medium confidence">
              <a:extLst>
                <a:ext uri="{FF2B5EF4-FFF2-40B4-BE49-F238E27FC236}">
                  <a16:creationId xmlns="" xmlns:a16="http://schemas.microsoft.com/office/drawing/2014/main" id="{8FF9D000-F4A9-42E6-9FB6-7C4913804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02660" y="477238"/>
              <a:ext cx="6125580" cy="91848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429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303659" y="1028700"/>
            <a:ext cx="9955641" cy="952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1" name="Group 11"/>
          <p:cNvGrpSpPr/>
          <p:nvPr/>
        </p:nvGrpSpPr>
        <p:grpSpPr>
          <a:xfrm>
            <a:off x="1028700" y="1028700"/>
            <a:ext cx="486157" cy="339063"/>
            <a:chOff x="0" y="0"/>
            <a:chExt cx="648209" cy="452084"/>
          </a:xfrm>
        </p:grpSpPr>
        <p:sp>
          <p:nvSpPr>
            <p:cNvPr id="12" name="AutoShape 12"/>
            <p:cNvSpPr/>
            <p:nvPr/>
          </p:nvSpPr>
          <p:spPr>
            <a:xfrm>
              <a:off x="0" y="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0" y="215970"/>
              <a:ext cx="648209" cy="20144"/>
            </a:xfrm>
            <a:prstGeom prst="rect">
              <a:avLst/>
            </a:prstGeom>
            <a:solidFill>
              <a:srgbClr val="1BBFC6"/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0" y="43194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529565" y="3249335"/>
            <a:ext cx="5492613" cy="2838086"/>
            <a:chOff x="0" y="0"/>
            <a:chExt cx="1857995" cy="9600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57995" cy="960044"/>
            </a:xfrm>
            <a:custGeom>
              <a:avLst/>
              <a:gdLst/>
              <a:ahLst/>
              <a:cxnLst/>
              <a:rect l="l" t="t" r="r" b="b"/>
              <a:pathLst>
                <a:path w="1857995" h="960044">
                  <a:moveTo>
                    <a:pt x="0" y="0"/>
                  </a:moveTo>
                  <a:lnTo>
                    <a:pt x="1857995" y="0"/>
                  </a:lnTo>
                  <a:lnTo>
                    <a:pt x="1857995" y="960044"/>
                  </a:lnTo>
                  <a:lnTo>
                    <a:pt x="0" y="96004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696514" y="4097709"/>
            <a:ext cx="5158717" cy="1584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0"/>
              </a:lnSpc>
            </a:pPr>
            <a:r>
              <a:rPr lang="en-US" sz="7200" dirty="0">
                <a:solidFill>
                  <a:srgbClr val="1BBFC6"/>
                </a:solidFill>
                <a:latin typeface="Engravers MT" panose="02090707080505020304" pitchFamily="18" charset="0"/>
              </a:rPr>
              <a:t>At the marina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076717" y="8842352"/>
            <a:ext cx="3949391" cy="1184817"/>
          </a:xfrm>
          <a:prstGeom prst="rect">
            <a:avLst/>
          </a:prstGeom>
        </p:spPr>
      </p:pic>
      <p:sp>
        <p:nvSpPr>
          <p:cNvPr id="4" name="Hexagon 3">
            <a:extLst>
              <a:ext uri="{FF2B5EF4-FFF2-40B4-BE49-F238E27FC236}">
                <a16:creationId xmlns="" xmlns:a16="http://schemas.microsoft.com/office/drawing/2014/main" id="{3FEBD85F-00E8-40A7-8A9E-75C8A00E44D4}"/>
              </a:ext>
            </a:extLst>
          </p:cNvPr>
          <p:cNvSpPr/>
          <p:nvPr/>
        </p:nvSpPr>
        <p:spPr>
          <a:xfrm>
            <a:off x="10460583" y="1244269"/>
            <a:ext cx="2933700" cy="2368696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Install locked gates</a:t>
            </a:r>
          </a:p>
        </p:txBody>
      </p:sp>
      <p:sp>
        <p:nvSpPr>
          <p:cNvPr id="20" name="Hexagon 19">
            <a:extLst>
              <a:ext uri="{FF2B5EF4-FFF2-40B4-BE49-F238E27FC236}">
                <a16:creationId xmlns="" xmlns:a16="http://schemas.microsoft.com/office/drawing/2014/main" id="{CF457A4E-C357-4289-A265-0C91C8B4A7E3}"/>
              </a:ext>
            </a:extLst>
          </p:cNvPr>
          <p:cNvSpPr/>
          <p:nvPr/>
        </p:nvSpPr>
        <p:spPr>
          <a:xfrm>
            <a:off x="12045676" y="3663084"/>
            <a:ext cx="2964908" cy="2424895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Limit access to authorized persons</a:t>
            </a:r>
          </a:p>
        </p:txBody>
      </p:sp>
      <p:sp>
        <p:nvSpPr>
          <p:cNvPr id="21" name="Hexagon 20">
            <a:extLst>
              <a:ext uri="{FF2B5EF4-FFF2-40B4-BE49-F238E27FC236}">
                <a16:creationId xmlns="" xmlns:a16="http://schemas.microsoft.com/office/drawing/2014/main" id="{12BA8CEA-F589-4116-9F05-B9BC4CE5AF45}"/>
              </a:ext>
            </a:extLst>
          </p:cNvPr>
          <p:cNvSpPr/>
          <p:nvPr/>
        </p:nvSpPr>
        <p:spPr>
          <a:xfrm>
            <a:off x="8786113" y="3663084"/>
            <a:ext cx="2964908" cy="2414812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Post Marina Regulation Warning Signs</a:t>
            </a:r>
          </a:p>
        </p:txBody>
      </p:sp>
      <p:sp>
        <p:nvSpPr>
          <p:cNvPr id="22" name="Hexagon 21">
            <a:extLst>
              <a:ext uri="{FF2B5EF4-FFF2-40B4-BE49-F238E27FC236}">
                <a16:creationId xmlns="" xmlns:a16="http://schemas.microsoft.com/office/drawing/2014/main" id="{B7F147B8-D22D-4CA8-AF59-7BC934C28A62}"/>
              </a:ext>
            </a:extLst>
          </p:cNvPr>
          <p:cNvSpPr/>
          <p:nvPr/>
        </p:nvSpPr>
        <p:spPr>
          <a:xfrm>
            <a:off x="10403930" y="6125296"/>
            <a:ext cx="3124200" cy="2455491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Install a boat-theft system</a:t>
            </a:r>
          </a:p>
        </p:txBody>
      </p:sp>
      <p:sp>
        <p:nvSpPr>
          <p:cNvPr id="23" name="Hexagon 22">
            <a:extLst>
              <a:ext uri="{FF2B5EF4-FFF2-40B4-BE49-F238E27FC236}">
                <a16:creationId xmlns="" xmlns:a16="http://schemas.microsoft.com/office/drawing/2014/main" id="{B97F196C-D20F-490B-84FD-FEE547609EF8}"/>
              </a:ext>
            </a:extLst>
          </p:cNvPr>
          <p:cNvSpPr/>
          <p:nvPr/>
        </p:nvSpPr>
        <p:spPr>
          <a:xfrm>
            <a:off x="7144368" y="6125296"/>
            <a:ext cx="3124199" cy="2455491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Install security cameras and good lights</a:t>
            </a:r>
          </a:p>
        </p:txBody>
      </p:sp>
      <p:sp>
        <p:nvSpPr>
          <p:cNvPr id="24" name="Hexagon 23">
            <a:extLst>
              <a:ext uri="{FF2B5EF4-FFF2-40B4-BE49-F238E27FC236}">
                <a16:creationId xmlns="" xmlns:a16="http://schemas.microsoft.com/office/drawing/2014/main" id="{9F6A54C7-1E8B-4C7F-A933-ECEF5FC15840}"/>
              </a:ext>
            </a:extLst>
          </p:cNvPr>
          <p:cNvSpPr/>
          <p:nvPr/>
        </p:nvSpPr>
        <p:spPr>
          <a:xfrm>
            <a:off x="13663492" y="6122298"/>
            <a:ext cx="3124200" cy="2415093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Get acquainted with neighbors</a:t>
            </a:r>
          </a:p>
        </p:txBody>
      </p:sp>
    </p:spTree>
    <p:extLst>
      <p:ext uri="{BB962C8B-B14F-4D97-AF65-F5344CB8AC3E}">
        <p14:creationId xmlns:p14="http://schemas.microsoft.com/office/powerpoint/2010/main" val="983667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303659" y="1028700"/>
            <a:ext cx="9955641" cy="952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1" name="Group 11"/>
          <p:cNvGrpSpPr/>
          <p:nvPr/>
        </p:nvGrpSpPr>
        <p:grpSpPr>
          <a:xfrm>
            <a:off x="1028700" y="1028700"/>
            <a:ext cx="486157" cy="339063"/>
            <a:chOff x="0" y="0"/>
            <a:chExt cx="648209" cy="452084"/>
          </a:xfrm>
        </p:grpSpPr>
        <p:sp>
          <p:nvSpPr>
            <p:cNvPr id="12" name="AutoShape 12"/>
            <p:cNvSpPr/>
            <p:nvPr/>
          </p:nvSpPr>
          <p:spPr>
            <a:xfrm>
              <a:off x="0" y="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0" y="215970"/>
              <a:ext cx="648209" cy="20144"/>
            </a:xfrm>
            <a:prstGeom prst="rect">
              <a:avLst/>
            </a:prstGeom>
            <a:solidFill>
              <a:srgbClr val="1BBFC6"/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0" y="43194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529565" y="3249335"/>
            <a:ext cx="5492613" cy="2838086"/>
            <a:chOff x="0" y="0"/>
            <a:chExt cx="1857995" cy="9600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57995" cy="960044"/>
            </a:xfrm>
            <a:custGeom>
              <a:avLst/>
              <a:gdLst/>
              <a:ahLst/>
              <a:cxnLst/>
              <a:rect l="l" t="t" r="r" b="b"/>
              <a:pathLst>
                <a:path w="1857995" h="960044">
                  <a:moveTo>
                    <a:pt x="0" y="0"/>
                  </a:moveTo>
                  <a:lnTo>
                    <a:pt x="1857995" y="0"/>
                  </a:lnTo>
                  <a:lnTo>
                    <a:pt x="1857995" y="960044"/>
                  </a:lnTo>
                  <a:lnTo>
                    <a:pt x="0" y="96004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529565" y="4077997"/>
            <a:ext cx="5492613" cy="1584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50"/>
              </a:lnSpc>
            </a:pPr>
            <a:r>
              <a:rPr lang="en-US" sz="7200" dirty="0">
                <a:solidFill>
                  <a:srgbClr val="1BBFC6"/>
                </a:solidFill>
                <a:latin typeface="Engravers MT" panose="02090707080505020304" pitchFamily="18" charset="0"/>
              </a:rPr>
              <a:t>On a Trailer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076717" y="8842352"/>
            <a:ext cx="3949391" cy="1184817"/>
          </a:xfrm>
          <a:prstGeom prst="rect">
            <a:avLst/>
          </a:prstGeom>
        </p:spPr>
      </p:pic>
      <p:sp>
        <p:nvSpPr>
          <p:cNvPr id="4" name="Hexagon 3">
            <a:extLst>
              <a:ext uri="{FF2B5EF4-FFF2-40B4-BE49-F238E27FC236}">
                <a16:creationId xmlns="" xmlns:a16="http://schemas.microsoft.com/office/drawing/2014/main" id="{3FEBD85F-00E8-40A7-8A9E-75C8A00E44D4}"/>
              </a:ext>
            </a:extLst>
          </p:cNvPr>
          <p:cNvSpPr/>
          <p:nvPr/>
        </p:nvSpPr>
        <p:spPr>
          <a:xfrm>
            <a:off x="10460583" y="1244269"/>
            <a:ext cx="2933700" cy="2368696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Chain the trailer to a heavy post</a:t>
            </a:r>
          </a:p>
        </p:txBody>
      </p:sp>
      <p:sp>
        <p:nvSpPr>
          <p:cNvPr id="20" name="Hexagon 19">
            <a:extLst>
              <a:ext uri="{FF2B5EF4-FFF2-40B4-BE49-F238E27FC236}">
                <a16:creationId xmlns="" xmlns:a16="http://schemas.microsoft.com/office/drawing/2014/main" id="{CF457A4E-C357-4289-A265-0C91C8B4A7E3}"/>
              </a:ext>
            </a:extLst>
          </p:cNvPr>
          <p:cNvSpPr/>
          <p:nvPr/>
        </p:nvSpPr>
        <p:spPr>
          <a:xfrm>
            <a:off x="12045676" y="3663084"/>
            <a:ext cx="2964908" cy="2424895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Remove the wheels and lock spare tire</a:t>
            </a:r>
          </a:p>
        </p:txBody>
      </p:sp>
      <p:sp>
        <p:nvSpPr>
          <p:cNvPr id="21" name="Hexagon 20">
            <a:extLst>
              <a:ext uri="{FF2B5EF4-FFF2-40B4-BE49-F238E27FC236}">
                <a16:creationId xmlns="" xmlns:a16="http://schemas.microsoft.com/office/drawing/2014/main" id="{12BA8CEA-F589-4116-9F05-B9BC4CE5AF45}"/>
              </a:ext>
            </a:extLst>
          </p:cNvPr>
          <p:cNvSpPr/>
          <p:nvPr/>
        </p:nvSpPr>
        <p:spPr>
          <a:xfrm>
            <a:off x="8786113" y="3663084"/>
            <a:ext cx="2964908" cy="2414812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Install a coupler lock</a:t>
            </a:r>
          </a:p>
        </p:txBody>
      </p:sp>
      <p:sp>
        <p:nvSpPr>
          <p:cNvPr id="22" name="Hexagon 21">
            <a:extLst>
              <a:ext uri="{FF2B5EF4-FFF2-40B4-BE49-F238E27FC236}">
                <a16:creationId xmlns="" xmlns:a16="http://schemas.microsoft.com/office/drawing/2014/main" id="{B7F147B8-D22D-4CA8-AF59-7BC934C28A62}"/>
              </a:ext>
            </a:extLst>
          </p:cNvPr>
          <p:cNvSpPr/>
          <p:nvPr/>
        </p:nvSpPr>
        <p:spPr>
          <a:xfrm>
            <a:off x="10403930" y="6125296"/>
            <a:ext cx="3124200" cy="2455491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Lock larger outboards with purpose-made locks</a:t>
            </a:r>
          </a:p>
        </p:txBody>
      </p:sp>
      <p:sp>
        <p:nvSpPr>
          <p:cNvPr id="23" name="Hexagon 22">
            <a:extLst>
              <a:ext uri="{FF2B5EF4-FFF2-40B4-BE49-F238E27FC236}">
                <a16:creationId xmlns="" xmlns:a16="http://schemas.microsoft.com/office/drawing/2014/main" id="{B97F196C-D20F-490B-84FD-FEE547609EF8}"/>
              </a:ext>
            </a:extLst>
          </p:cNvPr>
          <p:cNvSpPr/>
          <p:nvPr/>
        </p:nvSpPr>
        <p:spPr>
          <a:xfrm>
            <a:off x="7144368" y="6125296"/>
            <a:ext cx="3124199" cy="2455491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Remove smaller outboards</a:t>
            </a:r>
          </a:p>
        </p:txBody>
      </p:sp>
      <p:sp>
        <p:nvSpPr>
          <p:cNvPr id="24" name="Hexagon 23">
            <a:extLst>
              <a:ext uri="{FF2B5EF4-FFF2-40B4-BE49-F238E27FC236}">
                <a16:creationId xmlns="" xmlns:a16="http://schemas.microsoft.com/office/drawing/2014/main" id="{9F6A54C7-1E8B-4C7F-A933-ECEF5FC15840}"/>
              </a:ext>
            </a:extLst>
          </p:cNvPr>
          <p:cNvSpPr/>
          <p:nvPr/>
        </p:nvSpPr>
        <p:spPr>
          <a:xfrm>
            <a:off x="13663492" y="6122298"/>
            <a:ext cx="3124200" cy="2415093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Remove the License plate and taillights</a:t>
            </a:r>
          </a:p>
        </p:txBody>
      </p:sp>
    </p:spTree>
    <p:extLst>
      <p:ext uri="{BB962C8B-B14F-4D97-AF65-F5344CB8AC3E}">
        <p14:creationId xmlns:p14="http://schemas.microsoft.com/office/powerpoint/2010/main" val="890945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303659" y="1028700"/>
            <a:ext cx="9955641" cy="952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1" name="Group 11"/>
          <p:cNvGrpSpPr/>
          <p:nvPr/>
        </p:nvGrpSpPr>
        <p:grpSpPr>
          <a:xfrm>
            <a:off x="1028700" y="1028700"/>
            <a:ext cx="486157" cy="339063"/>
            <a:chOff x="0" y="0"/>
            <a:chExt cx="648209" cy="452084"/>
          </a:xfrm>
        </p:grpSpPr>
        <p:sp>
          <p:nvSpPr>
            <p:cNvPr id="12" name="AutoShape 12"/>
            <p:cNvSpPr/>
            <p:nvPr/>
          </p:nvSpPr>
          <p:spPr>
            <a:xfrm>
              <a:off x="0" y="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0" y="215970"/>
              <a:ext cx="648209" cy="20144"/>
            </a:xfrm>
            <a:prstGeom prst="rect">
              <a:avLst/>
            </a:prstGeom>
            <a:solidFill>
              <a:srgbClr val="1BBFC6"/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0" y="43194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529565" y="3249335"/>
            <a:ext cx="5492613" cy="2838086"/>
            <a:chOff x="0" y="0"/>
            <a:chExt cx="1857995" cy="9600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57995" cy="960044"/>
            </a:xfrm>
            <a:custGeom>
              <a:avLst/>
              <a:gdLst/>
              <a:ahLst/>
              <a:cxnLst/>
              <a:rect l="l" t="t" r="r" b="b"/>
              <a:pathLst>
                <a:path w="1857995" h="960044">
                  <a:moveTo>
                    <a:pt x="0" y="0"/>
                  </a:moveTo>
                  <a:lnTo>
                    <a:pt x="1857995" y="0"/>
                  </a:lnTo>
                  <a:lnTo>
                    <a:pt x="1857995" y="960044"/>
                  </a:lnTo>
                  <a:lnTo>
                    <a:pt x="0" y="96004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264782" y="4077997"/>
            <a:ext cx="6022178" cy="1584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50"/>
              </a:lnSpc>
            </a:pPr>
            <a:r>
              <a:rPr lang="en-US" sz="6000" dirty="0">
                <a:solidFill>
                  <a:srgbClr val="1BBFC6"/>
                </a:solidFill>
                <a:latin typeface="Engravers MT" panose="02090707080505020304" pitchFamily="18" charset="0"/>
              </a:rPr>
              <a:t>Dock Storage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076717" y="8842352"/>
            <a:ext cx="3949391" cy="1184817"/>
          </a:xfrm>
          <a:prstGeom prst="rect">
            <a:avLst/>
          </a:prstGeom>
        </p:spPr>
      </p:pic>
      <p:sp>
        <p:nvSpPr>
          <p:cNvPr id="4" name="Hexagon 3">
            <a:extLst>
              <a:ext uri="{FF2B5EF4-FFF2-40B4-BE49-F238E27FC236}">
                <a16:creationId xmlns="" xmlns:a16="http://schemas.microsoft.com/office/drawing/2014/main" id="{3FEBD85F-00E8-40A7-8A9E-75C8A00E44D4}"/>
              </a:ext>
            </a:extLst>
          </p:cNvPr>
          <p:cNvSpPr/>
          <p:nvPr/>
        </p:nvSpPr>
        <p:spPr>
          <a:xfrm>
            <a:off x="10460583" y="1244269"/>
            <a:ext cx="2933700" cy="2368696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Tie the boat to a secure post with a chain</a:t>
            </a:r>
          </a:p>
        </p:txBody>
      </p:sp>
      <p:sp>
        <p:nvSpPr>
          <p:cNvPr id="20" name="Hexagon 19">
            <a:extLst>
              <a:ext uri="{FF2B5EF4-FFF2-40B4-BE49-F238E27FC236}">
                <a16:creationId xmlns="" xmlns:a16="http://schemas.microsoft.com/office/drawing/2014/main" id="{CF457A4E-C357-4289-A265-0C91C8B4A7E3}"/>
              </a:ext>
            </a:extLst>
          </p:cNvPr>
          <p:cNvSpPr/>
          <p:nvPr/>
        </p:nvSpPr>
        <p:spPr>
          <a:xfrm>
            <a:off x="12045676" y="3663084"/>
            <a:ext cx="3124200" cy="2424895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Leave the boat’s engine out of commission</a:t>
            </a:r>
          </a:p>
        </p:txBody>
      </p:sp>
      <p:sp>
        <p:nvSpPr>
          <p:cNvPr id="21" name="Hexagon 20">
            <a:extLst>
              <a:ext uri="{FF2B5EF4-FFF2-40B4-BE49-F238E27FC236}">
                <a16:creationId xmlns="" xmlns:a16="http://schemas.microsoft.com/office/drawing/2014/main" id="{12BA8CEA-F589-4116-9F05-B9BC4CE5AF45}"/>
              </a:ext>
            </a:extLst>
          </p:cNvPr>
          <p:cNvSpPr/>
          <p:nvPr/>
        </p:nvSpPr>
        <p:spPr>
          <a:xfrm>
            <a:off x="8786113" y="3663084"/>
            <a:ext cx="2964908" cy="2414812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Use one-way bolts &amp; backup plates on eyebolts</a:t>
            </a:r>
          </a:p>
        </p:txBody>
      </p:sp>
      <p:sp>
        <p:nvSpPr>
          <p:cNvPr id="22" name="Hexagon 21">
            <a:extLst>
              <a:ext uri="{FF2B5EF4-FFF2-40B4-BE49-F238E27FC236}">
                <a16:creationId xmlns="" xmlns:a16="http://schemas.microsoft.com/office/drawing/2014/main" id="{B7F147B8-D22D-4CA8-AF59-7BC934C28A62}"/>
              </a:ext>
            </a:extLst>
          </p:cNvPr>
          <p:cNvSpPr/>
          <p:nvPr/>
        </p:nvSpPr>
        <p:spPr>
          <a:xfrm>
            <a:off x="10403930" y="6125296"/>
            <a:ext cx="3124200" cy="2455491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Install a hidden ignition or fuel cut-off switch</a:t>
            </a:r>
          </a:p>
        </p:txBody>
      </p:sp>
      <p:sp>
        <p:nvSpPr>
          <p:cNvPr id="23" name="Hexagon 22">
            <a:extLst>
              <a:ext uri="{FF2B5EF4-FFF2-40B4-BE49-F238E27FC236}">
                <a16:creationId xmlns="" xmlns:a16="http://schemas.microsoft.com/office/drawing/2014/main" id="{B97F196C-D20F-490B-84FD-FEE547609EF8}"/>
              </a:ext>
            </a:extLst>
          </p:cNvPr>
          <p:cNvSpPr/>
          <p:nvPr/>
        </p:nvSpPr>
        <p:spPr>
          <a:xfrm>
            <a:off x="7144368" y="6125296"/>
            <a:ext cx="3124199" cy="2455491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Remove a few  sparkplug wires</a:t>
            </a:r>
          </a:p>
        </p:txBody>
      </p:sp>
      <p:sp>
        <p:nvSpPr>
          <p:cNvPr id="24" name="Hexagon 23">
            <a:extLst>
              <a:ext uri="{FF2B5EF4-FFF2-40B4-BE49-F238E27FC236}">
                <a16:creationId xmlns="" xmlns:a16="http://schemas.microsoft.com/office/drawing/2014/main" id="{9F6A54C7-1E8B-4C7F-A933-ECEF5FC15840}"/>
              </a:ext>
            </a:extLst>
          </p:cNvPr>
          <p:cNvSpPr/>
          <p:nvPr/>
        </p:nvSpPr>
        <p:spPr>
          <a:xfrm>
            <a:off x="13663492" y="6122298"/>
            <a:ext cx="3124200" cy="2415093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Secure outboard motors with special locks</a:t>
            </a:r>
          </a:p>
        </p:txBody>
      </p:sp>
    </p:spTree>
    <p:extLst>
      <p:ext uri="{BB962C8B-B14F-4D97-AF65-F5344CB8AC3E}">
        <p14:creationId xmlns:p14="http://schemas.microsoft.com/office/powerpoint/2010/main" val="2273058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4253804" y="6167796"/>
            <a:ext cx="6056711" cy="4571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/>
          <p:cNvSpPr/>
          <p:nvPr/>
        </p:nvSpPr>
        <p:spPr>
          <a:xfrm rot="5400000" flipV="1">
            <a:off x="-2185151" y="6284712"/>
            <a:ext cx="6290543" cy="45719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1" name="Group 11"/>
          <p:cNvGrpSpPr/>
          <p:nvPr/>
        </p:nvGrpSpPr>
        <p:grpSpPr>
          <a:xfrm>
            <a:off x="1028700" y="1028700"/>
            <a:ext cx="486157" cy="339063"/>
            <a:chOff x="0" y="0"/>
            <a:chExt cx="648209" cy="452084"/>
          </a:xfrm>
        </p:grpSpPr>
        <p:sp>
          <p:nvSpPr>
            <p:cNvPr id="12" name="AutoShape 12"/>
            <p:cNvSpPr/>
            <p:nvPr/>
          </p:nvSpPr>
          <p:spPr>
            <a:xfrm>
              <a:off x="0" y="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0" y="215970"/>
              <a:ext cx="648209" cy="20144"/>
            </a:xfrm>
            <a:prstGeom prst="rect">
              <a:avLst/>
            </a:prstGeom>
            <a:solidFill>
              <a:srgbClr val="1BBFC6"/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0" y="431940"/>
              <a:ext cx="648209" cy="20144"/>
            </a:xfrm>
            <a:prstGeom prst="rect">
              <a:avLst/>
            </a:prstGeom>
            <a:solidFill>
              <a:srgbClr val="1BBFC6">
                <a:alpha val="49803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6397693" y="419100"/>
            <a:ext cx="5492613" cy="2838086"/>
            <a:chOff x="0" y="0"/>
            <a:chExt cx="1857995" cy="9600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57995" cy="960044"/>
            </a:xfrm>
            <a:custGeom>
              <a:avLst/>
              <a:gdLst/>
              <a:ahLst/>
              <a:cxnLst/>
              <a:rect l="l" t="t" r="r" b="b"/>
              <a:pathLst>
                <a:path w="1857995" h="960044">
                  <a:moveTo>
                    <a:pt x="0" y="0"/>
                  </a:moveTo>
                  <a:lnTo>
                    <a:pt x="1857995" y="0"/>
                  </a:lnTo>
                  <a:lnTo>
                    <a:pt x="1857995" y="960044"/>
                  </a:lnTo>
                  <a:lnTo>
                    <a:pt x="0" y="96004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6565845" y="737883"/>
            <a:ext cx="5158717" cy="2367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0"/>
              </a:lnSpc>
            </a:pPr>
            <a:r>
              <a:rPr lang="en-US" sz="7200" dirty="0">
                <a:solidFill>
                  <a:srgbClr val="1BBFC6"/>
                </a:solidFill>
                <a:latin typeface="Engravers MT" panose="02090707080505020304" pitchFamily="18" charset="0"/>
              </a:rPr>
              <a:t>Boat Buyers Beware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076717" y="8842352"/>
            <a:ext cx="3949391" cy="11848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BC136A1-E7A3-46F9-8A40-70D30EFDE28B}"/>
              </a:ext>
            </a:extLst>
          </p:cNvPr>
          <p:cNvSpPr txBox="1"/>
          <p:nvPr/>
        </p:nvSpPr>
        <p:spPr>
          <a:xfrm>
            <a:off x="2788921" y="3575969"/>
            <a:ext cx="1206069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latin typeface="Garamond" panose="02020404030301010803" pitchFamily="18" charset="0"/>
              </a:rPr>
              <a:t>Be cautious of super “deals”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latin typeface="Garamond" panose="02020404030301010803" pitchFamily="18" charset="0"/>
              </a:rPr>
              <a:t>Always search the boat-alert.com database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latin typeface="Garamond" panose="02020404030301010803" pitchFamily="18" charset="0"/>
              </a:rPr>
              <a:t>Look out for the red flags to avoid scams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latin typeface="Garamond" panose="02020404030301010803" pitchFamily="18" charset="0"/>
              </a:rPr>
              <a:t>Make sure the boat has a valid HIN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latin typeface="Garamond" panose="02020404030301010803" pitchFamily="18" charset="0"/>
              </a:rPr>
              <a:t>Make sure the seller has original ownership documents</a:t>
            </a:r>
          </a:p>
          <a:p>
            <a:endParaRPr lang="en-US" sz="40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065455"/>
            <a:ext cx="16230600" cy="2775844"/>
            <a:chOff x="0" y="0"/>
            <a:chExt cx="5490351" cy="938989"/>
          </a:xfrm>
          <a:solidFill>
            <a:schemeClr val="accent5">
              <a:lumMod val="75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490351" cy="938989"/>
            </a:xfrm>
            <a:custGeom>
              <a:avLst/>
              <a:gdLst/>
              <a:ahLst/>
              <a:cxnLst/>
              <a:rect l="l" t="t" r="r" b="b"/>
              <a:pathLst>
                <a:path w="5490351" h="938989">
                  <a:moveTo>
                    <a:pt x="0" y="0"/>
                  </a:moveTo>
                  <a:lnTo>
                    <a:pt x="5490351" y="0"/>
                  </a:lnTo>
                  <a:lnTo>
                    <a:pt x="5490351" y="938989"/>
                  </a:lnTo>
                  <a:lnTo>
                    <a:pt x="0" y="938989"/>
                  </a:lnTo>
                  <a:close/>
                </a:path>
              </a:pathLst>
            </a:custGeom>
            <a:grpFill/>
          </p:spPr>
        </p:sp>
      </p:grpSp>
      <p:sp>
        <p:nvSpPr>
          <p:cNvPr id="6" name="AutoShape 6"/>
          <p:cNvSpPr/>
          <p:nvPr/>
        </p:nvSpPr>
        <p:spPr>
          <a:xfrm>
            <a:off x="1495833" y="8831764"/>
            <a:ext cx="15296333" cy="953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AutoShape 7"/>
          <p:cNvSpPr/>
          <p:nvPr/>
        </p:nvSpPr>
        <p:spPr>
          <a:xfrm>
            <a:off x="1495833" y="6055920"/>
            <a:ext cx="15296333" cy="9535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alphaModFix amt="90000"/>
          </a:blip>
          <a:srcRect t="22003" b="22003"/>
          <a:stretch>
            <a:fillRect/>
          </a:stretch>
        </p:blipFill>
        <p:spPr>
          <a:xfrm>
            <a:off x="0" y="0"/>
            <a:ext cx="18288000" cy="456962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</p:pic>
      <p:grpSp>
        <p:nvGrpSpPr>
          <p:cNvPr id="10" name="Group 10"/>
          <p:cNvGrpSpPr/>
          <p:nvPr/>
        </p:nvGrpSpPr>
        <p:grpSpPr>
          <a:xfrm>
            <a:off x="3179351" y="6891886"/>
            <a:ext cx="2550285" cy="952283"/>
            <a:chOff x="0" y="0"/>
            <a:chExt cx="3400380" cy="126971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Facebook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@boatalert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25920" y="1438633"/>
            <a:ext cx="6257148" cy="296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600" dirty="0">
                <a:solidFill>
                  <a:srgbClr val="000000"/>
                </a:solidFill>
                <a:latin typeface="Impact" panose="020B0806030902050204" pitchFamily="34" charset="0"/>
              </a:rPr>
              <a:t>FOLLOW US</a:t>
            </a:r>
          </a:p>
          <a:p>
            <a:pPr>
              <a:lnSpc>
                <a:spcPts val="7679"/>
              </a:lnSpc>
            </a:pPr>
            <a:r>
              <a:rPr lang="en-US" sz="6600" dirty="0">
                <a:solidFill>
                  <a:srgbClr val="000000"/>
                </a:solidFill>
                <a:latin typeface="Impact" panose="020B0806030902050204" pitchFamily="34" charset="0"/>
              </a:rPr>
              <a:t>&amp;</a:t>
            </a:r>
          </a:p>
          <a:p>
            <a:pPr>
              <a:lnSpc>
                <a:spcPts val="7679"/>
              </a:lnSpc>
            </a:pPr>
            <a:r>
              <a:rPr lang="en-US" sz="6600" dirty="0">
                <a:solidFill>
                  <a:srgbClr val="000000"/>
                </a:solidFill>
                <a:latin typeface="Impact" panose="020B0806030902050204" pitchFamily="34" charset="0"/>
              </a:rPr>
              <a:t>SUBSCRIBE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710616" y="6891886"/>
            <a:ext cx="2550285" cy="952283"/>
            <a:chOff x="0" y="0"/>
            <a:chExt cx="3400380" cy="1269710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Twitter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@hindecoder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41882" y="6891886"/>
            <a:ext cx="2550285" cy="952283"/>
            <a:chOff x="0" y="0"/>
            <a:chExt cx="3400380" cy="1269710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114300"/>
              <a:ext cx="3400380" cy="666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FFFFFF"/>
                  </a:solidFill>
                  <a:latin typeface="Overpass Light Italics"/>
                </a:rPr>
                <a:t>YouTube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77890"/>
              <a:ext cx="3400380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FFFFFF"/>
                  </a:solidFill>
                  <a:latin typeface="Overpass Light"/>
                </a:rPr>
                <a:t>Boat Alert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61" y="6438900"/>
            <a:ext cx="1786310" cy="178631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391400" y="6946354"/>
            <a:ext cx="990600" cy="6758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143" y="6694932"/>
            <a:ext cx="1267238" cy="1267238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12877800" y="6922474"/>
            <a:ext cx="1066800" cy="81182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6126220"/>
            <a:ext cx="2411670" cy="24116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l="11447" r="19366"/>
          <a:stretch>
            <a:fillRect/>
          </a:stretch>
        </p:blipFill>
        <p:spPr>
          <a:xfrm>
            <a:off x="7612251" y="-21641"/>
            <a:ext cx="10675749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406578" y="5207584"/>
            <a:ext cx="5852722" cy="4050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560"/>
              </a:lnSpc>
            </a:pPr>
            <a:r>
              <a:rPr lang="en-US" sz="9600" dirty="0">
                <a:solidFill>
                  <a:srgbClr val="000000"/>
                </a:solidFill>
                <a:latin typeface="Impact" panose="020B0806030902050204" pitchFamily="34" charset="0"/>
              </a:rPr>
              <a:t>Thank you for listening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5243195"/>
            <a:ext cx="5947418" cy="4227224"/>
            <a:chOff x="0" y="216007"/>
            <a:chExt cx="7929891" cy="5636299"/>
          </a:xfrm>
        </p:grpSpPr>
        <p:sp>
          <p:nvSpPr>
            <p:cNvPr id="5" name="TextBox 5"/>
            <p:cNvSpPr txBox="1"/>
            <p:nvPr/>
          </p:nvSpPr>
          <p:spPr>
            <a:xfrm>
              <a:off x="0" y="216007"/>
              <a:ext cx="7929891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 dirty="0">
                  <a:solidFill>
                    <a:srgbClr val="000000"/>
                  </a:solidFill>
                  <a:latin typeface="Overpass Light Italics"/>
                </a:rPr>
                <a:t>Website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015260"/>
              <a:ext cx="7929891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 dirty="0">
                  <a:solidFill>
                    <a:srgbClr val="000000"/>
                  </a:solidFill>
                  <a:latin typeface="Overpass Light"/>
                </a:rPr>
                <a:t>www.boat-alert.com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169957"/>
              <a:ext cx="7929891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000000"/>
                  </a:solidFill>
                  <a:latin typeface="Overpass Light Italics"/>
                </a:rPr>
                <a:t>Email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976228"/>
              <a:ext cx="7929891" cy="517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000" spc="72" dirty="0" err="1" smtClean="0">
                  <a:solidFill>
                    <a:srgbClr val="000000"/>
                  </a:solidFill>
                  <a:latin typeface="Overpass Light"/>
                </a:rPr>
                <a:t>Boatalert</a:t>
              </a:r>
              <a:r>
                <a:rPr lang="en-US" sz="2000" spc="72" dirty="0" smtClean="0">
                  <a:solidFill>
                    <a:srgbClr val="000000"/>
                  </a:solidFill>
                  <a:latin typeface="Overpass Light"/>
                </a:rPr>
                <a:t> @certifiedreports.zohodesk.com</a:t>
              </a:r>
              <a:endParaRPr lang="en-US" sz="2000" spc="72" dirty="0">
                <a:solidFill>
                  <a:srgbClr val="000000"/>
                </a:solidFill>
                <a:latin typeface="Overpass Light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4454214"/>
              <a:ext cx="7929891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800" spc="84">
                  <a:solidFill>
                    <a:srgbClr val="000000"/>
                  </a:solidFill>
                  <a:latin typeface="Overpass Light Italics"/>
                </a:rPr>
                <a:t>Contact number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5260486"/>
              <a:ext cx="7929891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72" dirty="0">
                  <a:solidFill>
                    <a:srgbClr val="000000"/>
                  </a:solidFill>
                  <a:latin typeface="Overpass Light"/>
                </a:rPr>
                <a:t>1-855-HIN-ALERT</a:t>
              </a:r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8052" y="1028700"/>
            <a:ext cx="4919593" cy="1475878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="" xmlns:a16="http://schemas.microsoft.com/office/drawing/2014/main" id="{328C7BFB-EDD1-4882-BA73-F2832D34AADF}"/>
              </a:ext>
            </a:extLst>
          </p:cNvPr>
          <p:cNvSpPr txBox="1"/>
          <p:nvPr/>
        </p:nvSpPr>
        <p:spPr>
          <a:xfrm>
            <a:off x="1028700" y="3228068"/>
            <a:ext cx="5947418" cy="460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800" spc="84" dirty="0" smtClean="0">
                <a:solidFill>
                  <a:srgbClr val="000000"/>
                </a:solidFill>
                <a:latin typeface="Overpass Light Italics"/>
              </a:rPr>
              <a:t>Full Article URL:</a:t>
            </a:r>
            <a:endParaRPr lang="en-US" sz="2800" spc="84" dirty="0">
              <a:solidFill>
                <a:srgbClr val="000000"/>
              </a:solidFill>
              <a:latin typeface="Overpass Light Italics"/>
            </a:endParaRPr>
          </a:p>
        </p:txBody>
      </p:sp>
      <p:sp>
        <p:nvSpPr>
          <p:cNvPr id="14" name="TextBox 6">
            <a:extLst>
              <a:ext uri="{FF2B5EF4-FFF2-40B4-BE49-F238E27FC236}">
                <a16:creationId xmlns="" xmlns:a16="http://schemas.microsoft.com/office/drawing/2014/main" id="{FC73CA52-F287-4D22-AAF9-0C87D37511DC}"/>
              </a:ext>
            </a:extLst>
          </p:cNvPr>
          <p:cNvSpPr txBox="1"/>
          <p:nvPr/>
        </p:nvSpPr>
        <p:spPr>
          <a:xfrm>
            <a:off x="1028700" y="3783057"/>
            <a:ext cx="5947418" cy="1271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FF"/>
                </a:solidFill>
                <a:latin typeface="Overpass Light" panose="020B0604020202020204" charset="0"/>
                <a:cs typeface="Arial" panose="020B0604020202020204" pitchFamily="34" charset="0"/>
              </a:rPr>
              <a:t>https://www.boat-alert.com/blog/ideal-ways-to-keep-your-boat-safe-and-secure-in-winter-storage/</a:t>
            </a:r>
            <a:endParaRPr lang="en-US" sz="2400" spc="72" dirty="0">
              <a:solidFill>
                <a:srgbClr val="000000"/>
              </a:solidFill>
              <a:latin typeface="Overpass Light" panose="020B060402020202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273</Words>
  <Application>Microsoft Office PowerPoint</Application>
  <PresentationFormat>Custom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Engravers MT</vt:lpstr>
      <vt:lpstr>Garamond</vt:lpstr>
      <vt:lpstr>Wingdings</vt:lpstr>
      <vt:lpstr>Overpass Light</vt:lpstr>
      <vt:lpstr>Calibri</vt:lpstr>
      <vt:lpstr>Impact</vt:lpstr>
      <vt:lpstr>Overpass Light Italics</vt:lpstr>
      <vt:lpstr>Office Theme</vt:lpstr>
      <vt:lpstr>PowerPoint Presentation</vt:lpstr>
      <vt:lpstr>Boat Storage in Winter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Boat Alert</dc:title>
  <dc:creator>Nida Noor</dc:creator>
  <cp:lastModifiedBy>Nazir</cp:lastModifiedBy>
  <cp:revision>36</cp:revision>
  <dcterms:created xsi:type="dcterms:W3CDTF">2006-08-16T00:00:00Z</dcterms:created>
  <dcterms:modified xsi:type="dcterms:W3CDTF">2020-12-31T04:26:48Z</dcterms:modified>
  <dc:identifier>DAERv4rDtI0</dc:identifier>
</cp:coreProperties>
</file>