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Overpass Light" panose="020B0604020202020204" charset="0"/>
      <p:regular r:id="rId8"/>
    </p:embeddedFont>
    <p:embeddedFont>
      <p:font typeface="Overpass Light Italics" panose="020B0604020202020204" charset="0"/>
      <p:regular r:id="rId9"/>
    </p:embeddedFont>
    <p:embeddedFont>
      <p:font typeface="Palatino Linotype" panose="02040502050505030304" pitchFamily="18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Century Schoolbook" panose="02040604050505020304" pitchFamily="18" charset="0"/>
      <p:regular r:id="rId19"/>
      <p:bold r:id="rId20"/>
      <p:italic r:id="rId21"/>
      <p:boldItalic r:id="rId22"/>
    </p:embeddedFont>
    <p:embeddedFont>
      <p:font typeface="Arial Black" panose="020B0A04020102020204" pitchFamily="34" charset="0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74" autoAdjust="0"/>
    <p:restoredTop sz="94622" autoAdjust="0"/>
  </p:normalViewPr>
  <p:slideViewPr>
    <p:cSldViewPr>
      <p:cViewPr>
        <p:scale>
          <a:sx n="66" d="100"/>
          <a:sy n="66" d="100"/>
        </p:scale>
        <p:origin x="-1308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BF6F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7603"/>
          <a:stretch/>
        </p:blipFill>
        <p:spPr>
          <a:xfrm>
            <a:off x="0" y="9525"/>
            <a:ext cx="18288000" cy="1027747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2003" y="7143837"/>
            <a:ext cx="6123994" cy="18371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2286DEF-E504-4D75-939F-00749EB80A83}"/>
              </a:ext>
            </a:extLst>
          </p:cNvPr>
          <p:cNvGrpSpPr/>
          <p:nvPr/>
        </p:nvGrpSpPr>
        <p:grpSpPr>
          <a:xfrm>
            <a:off x="1028700" y="2560057"/>
            <a:ext cx="16230600" cy="4165749"/>
            <a:chOff x="1028700" y="2560057"/>
            <a:chExt cx="16230600" cy="4165749"/>
          </a:xfrm>
        </p:grpSpPr>
        <p:grpSp>
          <p:nvGrpSpPr>
            <p:cNvPr id="3" name="Group 3"/>
            <p:cNvGrpSpPr/>
            <p:nvPr/>
          </p:nvGrpSpPr>
          <p:grpSpPr>
            <a:xfrm>
              <a:off x="1028700" y="2560057"/>
              <a:ext cx="16230600" cy="4165749"/>
              <a:chOff x="0" y="0"/>
              <a:chExt cx="21640800" cy="5554332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0" y="5541587"/>
                <a:ext cx="21640800" cy="12745"/>
              </a:xfrm>
              <a:prstGeom prst="rect">
                <a:avLst/>
              </a:prstGeom>
              <a:solidFill>
                <a:srgbClr val="FFFFFF"/>
              </a:solidFill>
            </p:spPr>
          </p:sp>
          <p:sp>
            <p:nvSpPr>
              <p:cNvPr id="5" name="AutoShape 5"/>
              <p:cNvSpPr/>
              <p:nvPr/>
            </p:nvSpPr>
            <p:spPr>
              <a:xfrm>
                <a:off x="0" y="0"/>
                <a:ext cx="21640800" cy="12745"/>
              </a:xfrm>
              <a:prstGeom prst="rect">
                <a:avLst/>
              </a:pr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676400" y="2087600"/>
                <a:ext cx="18999539" cy="194925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1440"/>
                  </a:lnSpc>
                </a:pPr>
                <a:r>
                  <a:rPr lang="en-US" sz="10400" spc="-104" dirty="0">
                    <a:solidFill>
                      <a:srgbClr val="000000"/>
                    </a:solidFill>
                    <a:latin typeface="Impact" panose="020B0806030902050204" pitchFamily="34" charset="0"/>
                  </a:rPr>
                  <a:t>Used-Boat Buying Season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1978835-7175-4A3B-AD16-30F97F832A69}"/>
                </a:ext>
              </a:extLst>
            </p:cNvPr>
            <p:cNvSpPr txBox="1"/>
            <p:nvPr/>
          </p:nvSpPr>
          <p:spPr>
            <a:xfrm>
              <a:off x="1143000" y="5631842"/>
              <a:ext cx="1592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When to buy a used boat</a:t>
              </a:r>
              <a:endParaRPr lang="en-US" sz="400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71259" y="1367763"/>
            <a:ext cx="12642577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sz="6600" dirty="0" smtClean="0">
                <a:solidFill>
                  <a:srgbClr val="EC1C24"/>
                </a:solidFill>
                <a:latin typeface="Impact" panose="020B0806030902050204" pitchFamily="34" charset="0"/>
              </a:rPr>
              <a:t>When </a:t>
            </a:r>
            <a:r>
              <a:rPr lang="en-US" sz="6600" dirty="0">
                <a:solidFill>
                  <a:srgbClr val="EC1C24"/>
                </a:solidFill>
                <a:latin typeface="Impact" panose="020B0806030902050204" pitchFamily="34" charset="0"/>
              </a:rPr>
              <a:t>is </a:t>
            </a:r>
            <a:r>
              <a:rPr lang="en-US" sz="6600" dirty="0" smtClean="0">
                <a:solidFill>
                  <a:srgbClr val="EC1C24"/>
                </a:solidFill>
                <a:latin typeface="Impact" panose="020B0806030902050204" pitchFamily="34" charset="0"/>
              </a:rPr>
              <a:t>boat-buying season?</a:t>
            </a:r>
            <a:endParaRPr lang="en-US" sz="6600" dirty="0">
              <a:solidFill>
                <a:srgbClr val="EC1C24"/>
              </a:solidFill>
              <a:latin typeface="Impact" panose="020B080603090205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78976" y="2552700"/>
            <a:ext cx="12339677" cy="6355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spc="84" dirty="0">
                <a:solidFill>
                  <a:srgbClr val="000000"/>
                </a:solidFill>
                <a:latin typeface="Overpass Light"/>
              </a:rPr>
              <a:t>Storing boats for winter</a:t>
            </a:r>
          </a:p>
          <a:p>
            <a:pPr algn="ctr">
              <a:lnSpc>
                <a:spcPct val="150000"/>
              </a:lnSpc>
            </a:pPr>
            <a:r>
              <a:rPr lang="en-US" sz="3600" spc="84" dirty="0">
                <a:solidFill>
                  <a:srgbClr val="000000"/>
                </a:solidFill>
                <a:latin typeface="Overpass Light"/>
              </a:rPr>
              <a:t>Buying new watercraft for </a:t>
            </a:r>
            <a:r>
              <a:rPr lang="en-US" sz="3600" spc="84" dirty="0" smtClean="0">
                <a:solidFill>
                  <a:srgbClr val="000000"/>
                </a:solidFill>
                <a:latin typeface="Overpass Light"/>
              </a:rPr>
              <a:t>spring</a:t>
            </a:r>
            <a:endParaRPr lang="en-US" sz="3600" spc="84" dirty="0">
              <a:solidFill>
                <a:srgbClr val="000000"/>
              </a:solidFill>
              <a:latin typeface="Overpass Light"/>
            </a:endParaRPr>
          </a:p>
          <a:p>
            <a:pPr algn="ctr">
              <a:lnSpc>
                <a:spcPct val="150000"/>
              </a:lnSpc>
            </a:pPr>
            <a:r>
              <a:rPr lang="en-US" sz="3600" spc="84" dirty="0">
                <a:solidFill>
                  <a:srgbClr val="000000"/>
                </a:solidFill>
                <a:latin typeface="Overpass Light"/>
              </a:rPr>
              <a:t>Placing old boats up for </a:t>
            </a:r>
            <a:r>
              <a:rPr lang="en-US" sz="3600" spc="84" dirty="0" smtClean="0">
                <a:solidFill>
                  <a:srgbClr val="000000"/>
                </a:solidFill>
                <a:latin typeface="Overpass Light"/>
              </a:rPr>
              <a:t>sale after summer</a:t>
            </a:r>
          </a:p>
          <a:p>
            <a:pPr algn="ctr">
              <a:lnSpc>
                <a:spcPct val="150000"/>
              </a:lnSpc>
            </a:pP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When dealers </a:t>
            </a:r>
            <a:r>
              <a:rPr lang="en-CA" sz="3600" spc="84" dirty="0">
                <a:solidFill>
                  <a:srgbClr val="000000"/>
                </a:solidFill>
                <a:latin typeface="Overpass Light"/>
              </a:rPr>
              <a:t>and </a:t>
            </a: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manufacturers start their </a:t>
            </a:r>
            <a:r>
              <a:rPr lang="en-CA" sz="3600" spc="84" dirty="0">
                <a:solidFill>
                  <a:srgbClr val="000000"/>
                </a:solidFill>
                <a:latin typeface="Overpass Light"/>
              </a:rPr>
              <a:t>incentives</a:t>
            </a:r>
          </a:p>
          <a:p>
            <a:pPr algn="ctr">
              <a:lnSpc>
                <a:spcPct val="150000"/>
              </a:lnSpc>
            </a:pP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Fall </a:t>
            </a:r>
            <a:r>
              <a:rPr lang="en-CA" sz="3600" spc="84" dirty="0">
                <a:solidFill>
                  <a:srgbClr val="000000"/>
                </a:solidFill>
                <a:latin typeface="Overpass Light"/>
              </a:rPr>
              <a:t>and early </a:t>
            </a: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Winter</a:t>
            </a:r>
            <a:endParaRPr lang="en-CA" sz="3600" spc="84" dirty="0">
              <a:solidFill>
                <a:srgbClr val="000000"/>
              </a:solidFill>
              <a:latin typeface="Overpass Light"/>
            </a:endParaRPr>
          </a:p>
          <a:p>
            <a:pPr algn="ctr">
              <a:lnSpc>
                <a:spcPct val="150000"/>
              </a:lnSpc>
            </a:pP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When dealers need to make space for </a:t>
            </a:r>
            <a:r>
              <a:rPr lang="en-CA" sz="3600" spc="84" dirty="0">
                <a:solidFill>
                  <a:srgbClr val="000000"/>
                </a:solidFill>
                <a:latin typeface="Overpass Light"/>
              </a:rPr>
              <a:t>new </a:t>
            </a:r>
            <a:r>
              <a:rPr lang="en-CA" sz="3600" spc="84" dirty="0" smtClean="0">
                <a:solidFill>
                  <a:srgbClr val="000000"/>
                </a:solidFill>
                <a:latin typeface="Overpass Light"/>
              </a:rPr>
              <a:t>models</a:t>
            </a:r>
            <a:endParaRPr lang="en-CA" sz="3600" spc="84" dirty="0">
              <a:solidFill>
                <a:srgbClr val="000000"/>
              </a:solidFill>
              <a:latin typeface="Overpass Light"/>
            </a:endParaRPr>
          </a:p>
          <a:p>
            <a:pPr algn="ctr">
              <a:lnSpc>
                <a:spcPct val="150000"/>
              </a:lnSpc>
            </a:pPr>
            <a:endParaRPr lang="en-US" sz="3600" spc="84" dirty="0">
              <a:solidFill>
                <a:srgbClr val="000000"/>
              </a:solidFill>
              <a:latin typeface="Overpass Light"/>
            </a:endParaRPr>
          </a:p>
          <a:p>
            <a:pPr algn="just">
              <a:lnSpc>
                <a:spcPts val="4200"/>
              </a:lnSpc>
            </a:pPr>
            <a:r>
              <a:rPr lang="en-US" sz="2800" spc="84" dirty="0">
                <a:solidFill>
                  <a:srgbClr val="000000"/>
                </a:solidFill>
                <a:latin typeface="Overpass Light"/>
              </a:rPr>
              <a:t>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EC1C24"/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6611600" y="9182100"/>
            <a:ext cx="745704" cy="602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04"/>
              </a:lnSpc>
              <a:spcBef>
                <a:spcPct val="0"/>
              </a:spcBef>
            </a:pPr>
            <a:r>
              <a:rPr lang="en-US" sz="3717" dirty="0">
                <a:solidFill>
                  <a:schemeClr val="accent5">
                    <a:lumMod val="50000"/>
                  </a:schemeClr>
                </a:solidFill>
                <a:latin typeface="Century Schoolbook" panose="02040604050505020304" pitchFamily="18" charset="0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78007" y="1013167"/>
            <a:ext cx="4081293" cy="30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>
                <a:solidFill>
                  <a:srgbClr val="000000"/>
                </a:solidFill>
                <a:latin typeface="Overpass Light"/>
              </a:rPr>
              <a:t>BOAT ALERT HISTORY REPORT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0555569-8745-4A73-8AEE-898B9CFE29D2}"/>
              </a:ext>
            </a:extLst>
          </p:cNvPr>
          <p:cNvSpPr txBox="1"/>
          <p:nvPr/>
        </p:nvSpPr>
        <p:spPr>
          <a:xfrm>
            <a:off x="5334000" y="7620841"/>
            <a:ext cx="10707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2">
                    <a:lumMod val="75000"/>
                  </a:schemeClr>
                </a:solidFill>
              </a:rPr>
              <a:t>So, buying season coincides with used-boat </a:t>
            </a:r>
            <a:r>
              <a:rPr lang="en-US" sz="6000" i="1" dirty="0">
                <a:solidFill>
                  <a:schemeClr val="accent2">
                    <a:lumMod val="75000"/>
                  </a:schemeClr>
                </a:solidFill>
              </a:rPr>
              <a:t>selling</a:t>
            </a:r>
            <a:r>
              <a:rPr lang="en-US" sz="6000" dirty="0">
                <a:solidFill>
                  <a:schemeClr val="accent2">
                    <a:lumMod val="75000"/>
                  </a:schemeClr>
                </a:solidFill>
              </a:rPr>
              <a:t>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16649" y="1669831"/>
            <a:ext cx="7615503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dirty="0">
                <a:solidFill>
                  <a:srgbClr val="000000"/>
                </a:solidFill>
                <a:latin typeface="Impact" panose="020B0806030902050204" pitchFamily="34" charset="0"/>
              </a:rPr>
              <a:t>When is that Season?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6647578" y="9160999"/>
            <a:ext cx="745704" cy="602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04"/>
              </a:lnSpc>
              <a:spcBef>
                <a:spcPct val="0"/>
              </a:spcBef>
            </a:pPr>
            <a:r>
              <a:rPr lang="en-US" sz="3717" dirty="0">
                <a:solidFill>
                  <a:schemeClr val="accent5">
                    <a:lumMod val="50000"/>
                  </a:schemeClr>
                </a:solidFill>
                <a:latin typeface="Century Schoolbook" panose="02040604050505020304" pitchFamily="18" charset="0"/>
              </a:rPr>
              <a:t>03</a:t>
            </a:r>
          </a:p>
        </p:txBody>
      </p:sp>
      <p:pic>
        <p:nvPicPr>
          <p:cNvPr id="18" name="Picture Placeholder 17" descr="A large ship on a body of water&#10;&#10;Description automatically generated with low confidence">
            <a:extLst>
              <a:ext uri="{FF2B5EF4-FFF2-40B4-BE49-F238E27FC236}">
                <a16:creationId xmlns="" xmlns:a16="http://schemas.microsoft.com/office/drawing/2014/main" id="{F710ED4D-694B-459C-AA96-D06C641BEF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6515" r="5556"/>
          <a:stretch/>
        </p:blipFill>
        <p:spPr>
          <a:xfrm>
            <a:off x="2017958" y="1043808"/>
            <a:ext cx="6629400" cy="4389887"/>
          </a:xfrm>
        </p:spPr>
      </p:pic>
      <p:pic>
        <p:nvPicPr>
          <p:cNvPr id="20" name="Picture 19" descr="A picture containing water, outdoor, sky, boat&#10;&#10;Description automatically generated">
            <a:extLst>
              <a:ext uri="{FF2B5EF4-FFF2-40B4-BE49-F238E27FC236}">
                <a16:creationId xmlns="" xmlns:a16="http://schemas.microsoft.com/office/drawing/2014/main" id="{EAF2E140-A735-4113-84AE-024EA9FDA9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7" t="469" r="-1692" b="-469"/>
          <a:stretch/>
        </p:blipFill>
        <p:spPr>
          <a:xfrm>
            <a:off x="2037008" y="5452745"/>
            <a:ext cx="6803173" cy="4432795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CC749F93-727D-412A-99D0-C72396B3580A}"/>
              </a:ext>
            </a:extLst>
          </p:cNvPr>
          <p:cNvSpPr/>
          <p:nvPr/>
        </p:nvSpPr>
        <p:spPr>
          <a:xfrm>
            <a:off x="9150459" y="3063139"/>
            <a:ext cx="3558897" cy="208036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3390" lvl="1" algn="ctr"/>
            <a:r>
              <a:rPr lang="en-US" sz="2400" b="1" spc="126" dirty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Just before the Big Boat Shows that draw out interested individuals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5544332F-E889-420F-8D16-EF65BA07B5B7}"/>
              </a:ext>
            </a:extLst>
          </p:cNvPr>
          <p:cNvSpPr/>
          <p:nvPr/>
        </p:nvSpPr>
        <p:spPr>
          <a:xfrm>
            <a:off x="14408007" y="3063139"/>
            <a:ext cx="3558897" cy="208036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3390" lvl="1" algn="ctr"/>
            <a:r>
              <a:rPr lang="en-US" sz="2400" b="1" spc="126" dirty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More boat sellers mean more used-boats to pick from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="" xmlns:a16="http://schemas.microsoft.com/office/drawing/2014/main" id="{EFB5575D-4593-4251-8902-514EEE437583}"/>
              </a:ext>
            </a:extLst>
          </p:cNvPr>
          <p:cNvSpPr/>
          <p:nvPr/>
        </p:nvSpPr>
        <p:spPr>
          <a:xfrm>
            <a:off x="12972032" y="3798519"/>
            <a:ext cx="1211399" cy="6096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03F8976D-84F4-436B-9024-B227C2D640F2}"/>
              </a:ext>
            </a:extLst>
          </p:cNvPr>
          <p:cNvSpPr/>
          <p:nvPr/>
        </p:nvSpPr>
        <p:spPr>
          <a:xfrm>
            <a:off x="14446107" y="6605674"/>
            <a:ext cx="3558897" cy="208036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3390" lvl="1" algn="ctr"/>
            <a:r>
              <a:rPr lang="en-US" sz="2400" b="1" spc="126" dirty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Sellers want to avoid </a:t>
            </a:r>
            <a:r>
              <a:rPr lang="en-US" sz="2400" b="1" spc="126" dirty="0" smtClean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storage costs and </a:t>
            </a:r>
            <a:r>
              <a:rPr lang="en-US" sz="2400" b="1" spc="126" dirty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need down payment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1C3508D1-CFF7-4718-8781-7D74256672EF}"/>
              </a:ext>
            </a:extLst>
          </p:cNvPr>
          <p:cNvSpPr/>
          <p:nvPr/>
        </p:nvSpPr>
        <p:spPr>
          <a:xfrm>
            <a:off x="9144000" y="6605673"/>
            <a:ext cx="3558897" cy="208036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3390" lvl="1" algn="ctr"/>
            <a:r>
              <a:rPr lang="en-US" sz="2400" b="1" spc="126" dirty="0">
                <a:solidFill>
                  <a:schemeClr val="accent5">
                    <a:lumMod val="50000"/>
                  </a:schemeClr>
                </a:solidFill>
                <a:latin typeface="Palatino Linotype" panose="02040502050505030304" pitchFamily="18" charset="0"/>
              </a:rPr>
              <a:t>BEST TIME TO SHOP for a used-boat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="" xmlns:a16="http://schemas.microsoft.com/office/drawing/2014/main" id="{2AB58593-F2A6-4C9C-9DA9-75E1BA2DF5EF}"/>
              </a:ext>
            </a:extLst>
          </p:cNvPr>
          <p:cNvSpPr/>
          <p:nvPr/>
        </p:nvSpPr>
        <p:spPr>
          <a:xfrm rot="5400000">
            <a:off x="15664342" y="5569787"/>
            <a:ext cx="1211399" cy="6096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="" xmlns:a16="http://schemas.microsoft.com/office/drawing/2014/main" id="{A49DD1B2-D565-4D23-9EF6-736181CCF172}"/>
              </a:ext>
            </a:extLst>
          </p:cNvPr>
          <p:cNvSpPr/>
          <p:nvPr/>
        </p:nvSpPr>
        <p:spPr>
          <a:xfrm rot="10800000">
            <a:off x="13006716" y="7341053"/>
            <a:ext cx="1211399" cy="6096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8">
            <a:extLst>
              <a:ext uri="{FF2B5EF4-FFF2-40B4-BE49-F238E27FC236}">
                <a16:creationId xmlns="" xmlns:a16="http://schemas.microsoft.com/office/drawing/2014/main" id="{3980F494-A962-44F2-A6CC-C253DBD9FF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734800" y="8928594"/>
            <a:ext cx="3558897" cy="1067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03658" y="1510758"/>
            <a:ext cx="9955641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29567" y="3384360"/>
            <a:ext cx="5492613" cy="2838086"/>
            <a:chOff x="0" y="0"/>
            <a:chExt cx="1857995" cy="960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7995" cy="960044"/>
            </a:xfrm>
            <a:custGeom>
              <a:avLst/>
              <a:gdLst/>
              <a:ahLst/>
              <a:cxnLst/>
              <a:rect l="l" t="t" r="r" b="b"/>
              <a:pathLst>
                <a:path w="1857995" h="960044">
                  <a:moveTo>
                    <a:pt x="0" y="0"/>
                  </a:moveTo>
                  <a:lnTo>
                    <a:pt x="1857995" y="0"/>
                  </a:lnTo>
                  <a:lnTo>
                    <a:pt x="1857995" y="960044"/>
                  </a:lnTo>
                  <a:lnTo>
                    <a:pt x="0" y="96004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028700" y="4506913"/>
            <a:ext cx="5158717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0"/>
              </a:lnSpc>
            </a:pPr>
            <a:r>
              <a:rPr lang="en-US" sz="7200" dirty="0">
                <a:solidFill>
                  <a:srgbClr val="1BBFC6"/>
                </a:solidFill>
                <a:latin typeface="Impact" panose="020B0806030902050204" pitchFamily="34" charset="0"/>
              </a:rPr>
              <a:t>What To Do?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784816" y="9078855"/>
            <a:ext cx="632624" cy="602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4"/>
              </a:lnSpc>
              <a:spcBef>
                <a:spcPct val="0"/>
              </a:spcBef>
            </a:pPr>
            <a:r>
              <a:rPr lang="en-US" sz="3717" dirty="0">
                <a:solidFill>
                  <a:schemeClr val="accent5">
                    <a:lumMod val="50000"/>
                  </a:schemeClr>
                </a:solidFill>
                <a:latin typeface="Century Schoolbook" panose="02040604050505020304" pitchFamily="18" charset="0"/>
              </a:rPr>
              <a:t>04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0264" y="8476685"/>
            <a:ext cx="3949391" cy="11848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1ED6D05-233E-42EF-BA02-2F2C8E32D481}"/>
              </a:ext>
            </a:extLst>
          </p:cNvPr>
          <p:cNvSpPr txBox="1"/>
          <p:nvPr/>
        </p:nvSpPr>
        <p:spPr>
          <a:xfrm>
            <a:off x="7461828" y="2873132"/>
            <a:ext cx="96393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Palatino Linotype" panose="02040502050505030304" pitchFamily="18" charset="0"/>
              </a:rPr>
              <a:t>Look out for ads on </a:t>
            </a:r>
            <a:r>
              <a:rPr lang="en-US" sz="4400" dirty="0" smtClean="0">
                <a:latin typeface="Palatino Linotype" panose="02040502050505030304" pitchFamily="18" charset="0"/>
              </a:rPr>
              <a:t>BoatTrader.com, Facebook Marketplace, and Craigslist.</a:t>
            </a:r>
            <a:endParaRPr lang="en-US" sz="4400" dirty="0">
              <a:latin typeface="Palatino Linotype" panose="02040502050505030304" pitchFamily="18" charset="0"/>
            </a:endParaRPr>
          </a:p>
          <a:p>
            <a:pPr algn="ctr"/>
            <a:endParaRPr lang="en-US" sz="4400" dirty="0">
              <a:latin typeface="Palatino Linotype" panose="02040502050505030304" pitchFamily="18" charset="0"/>
            </a:endParaRPr>
          </a:p>
          <a:p>
            <a:pPr algn="ctr"/>
            <a:r>
              <a:rPr lang="en-US" sz="4400" dirty="0">
                <a:latin typeface="Palatino Linotype" panose="02040502050505030304" pitchFamily="18" charset="0"/>
              </a:rPr>
              <a:t>Reduce the price to a suitable offer once the supply </a:t>
            </a:r>
            <a:r>
              <a:rPr lang="en-US" sz="4400" dirty="0" smtClean="0">
                <a:latin typeface="Palatino Linotype" panose="02040502050505030304" pitchFamily="18" charset="0"/>
              </a:rPr>
              <a:t>appears high.</a:t>
            </a:r>
            <a:endParaRPr lang="en-US" sz="4400" dirty="0">
              <a:latin typeface="Palatino Linotype" panose="02040502050505030304" pitchFamily="18" charset="0"/>
            </a:endParaRPr>
          </a:p>
          <a:p>
            <a:pPr algn="ctr"/>
            <a:endParaRPr lang="en-US" sz="4400" dirty="0">
              <a:latin typeface="Palatino Linotype" panose="02040502050505030304" pitchFamily="18" charset="0"/>
            </a:endParaRPr>
          </a:p>
          <a:p>
            <a:pPr algn="ctr"/>
            <a:r>
              <a:rPr lang="en-US" sz="4400" dirty="0">
                <a:latin typeface="Palatino Linotype" panose="02040502050505030304" pitchFamily="18" charset="0"/>
              </a:rPr>
              <a:t>Don’t forget to check </a:t>
            </a:r>
            <a:r>
              <a:rPr lang="en-US" sz="4400" b="1" dirty="0" smtClean="0">
                <a:latin typeface="Palatino Linotype" panose="02040502050505030304" pitchFamily="18" charset="0"/>
              </a:rPr>
              <a:t>Boat-alert.com</a:t>
            </a:r>
            <a:r>
              <a:rPr lang="en-US" sz="4400" dirty="0" smtClean="0">
                <a:latin typeface="Palatino Linotype" panose="02040502050505030304" pitchFamily="18" charset="0"/>
              </a:rPr>
              <a:t> for the boat history (</a:t>
            </a:r>
            <a:r>
              <a:rPr lang="en-US" sz="4400" dirty="0" err="1" smtClean="0">
                <a:latin typeface="Palatino Linotype" panose="02040502050505030304" pitchFamily="18" charset="0"/>
              </a:rPr>
              <a:t>carfax</a:t>
            </a:r>
            <a:r>
              <a:rPr lang="en-US" sz="4400" dirty="0" smtClean="0">
                <a:latin typeface="Palatino Linotype" panose="02040502050505030304" pitchFamily="18" charset="0"/>
              </a:rPr>
              <a:t> for boats) before you buy.</a:t>
            </a:r>
            <a:endParaRPr lang="en-US" sz="4400" dirty="0">
              <a:latin typeface="Palatino Linotype" panose="02040502050505030304" pitchFamily="18" charset="0"/>
            </a:endParaRPr>
          </a:p>
          <a:p>
            <a:endParaRPr lang="en-US" sz="4400" dirty="0">
              <a:latin typeface="Palatino Linotype" panose="02040502050505030304" pitchFamily="18" charset="0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="" xmlns:a16="http://schemas.microsoft.com/office/drawing/2014/main" id="{FB721F44-E7A4-46C3-899A-04BBB363BC8E}"/>
              </a:ext>
            </a:extLst>
          </p:cNvPr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065455"/>
            <a:ext cx="16230600" cy="2775844"/>
            <a:chOff x="0" y="0"/>
            <a:chExt cx="5490351" cy="938989"/>
          </a:xfrm>
          <a:solidFill>
            <a:schemeClr val="accent5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938989"/>
            </a:xfrm>
            <a:custGeom>
              <a:avLst/>
              <a:gdLst/>
              <a:ahLst/>
              <a:cxnLst/>
              <a:rect l="l" t="t" r="r" b="b"/>
              <a:pathLst>
                <a:path w="5490351" h="938989">
                  <a:moveTo>
                    <a:pt x="0" y="0"/>
                  </a:moveTo>
                  <a:lnTo>
                    <a:pt x="5490351" y="0"/>
                  </a:lnTo>
                  <a:lnTo>
                    <a:pt x="5490351" y="938989"/>
                  </a:lnTo>
                  <a:lnTo>
                    <a:pt x="0" y="938989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AutoShape 6"/>
          <p:cNvSpPr/>
          <p:nvPr/>
        </p:nvSpPr>
        <p:spPr>
          <a:xfrm>
            <a:off x="1495833" y="8831764"/>
            <a:ext cx="15296333" cy="953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>
            <a:off x="1495833" y="6055920"/>
            <a:ext cx="15296333" cy="9535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90000"/>
          </a:blip>
          <a:srcRect t="22003" b="22003"/>
          <a:stretch>
            <a:fillRect/>
          </a:stretch>
        </p:blipFill>
        <p:spPr>
          <a:xfrm>
            <a:off x="0" y="0"/>
            <a:ext cx="18288000" cy="456962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3179351" y="6891886"/>
            <a:ext cx="2550285" cy="952283"/>
            <a:chOff x="0" y="0"/>
            <a:chExt cx="3400380" cy="126971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Facebook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@boatalert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25920" y="1438633"/>
            <a:ext cx="6257148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FOLLOW US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&amp;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SUBSCRIBE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710616" y="6891886"/>
            <a:ext cx="2550285" cy="952283"/>
            <a:chOff x="0" y="0"/>
            <a:chExt cx="3400380" cy="126971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Twitter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@hindecoder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41882" y="6891886"/>
            <a:ext cx="2550285" cy="952283"/>
            <a:chOff x="0" y="0"/>
            <a:chExt cx="3400380" cy="126971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YouTube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Boat Alert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61" y="6438900"/>
            <a:ext cx="1786310" cy="17863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391400" y="6946354"/>
            <a:ext cx="990600" cy="6758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43" y="6694932"/>
            <a:ext cx="1267238" cy="1267238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12877800" y="6922474"/>
            <a:ext cx="1066800" cy="8118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126220"/>
            <a:ext cx="2411670" cy="2411670"/>
          </a:xfrm>
          <a:prstGeom prst="rect">
            <a:avLst/>
          </a:prstGeom>
        </p:spPr>
      </p:pic>
      <p:pic>
        <p:nvPicPr>
          <p:cNvPr id="25" name="Picture 19">
            <a:extLst>
              <a:ext uri="{FF2B5EF4-FFF2-40B4-BE49-F238E27FC236}">
                <a16:creationId xmlns="" xmlns:a16="http://schemas.microsoft.com/office/drawing/2014/main" id="{4CC9284F-0A38-4AFF-932D-B38195CCD4E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267186" y="2697202"/>
            <a:ext cx="3949391" cy="1184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l="11447" r="19366"/>
          <a:stretch>
            <a:fillRect/>
          </a:stretch>
        </p:blipFill>
        <p:spPr>
          <a:xfrm>
            <a:off x="7612251" y="-21641"/>
            <a:ext cx="10675749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06578" y="5207584"/>
            <a:ext cx="5852722" cy="4050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560"/>
              </a:lnSpc>
            </a:pPr>
            <a:r>
              <a:rPr lang="en-US" sz="9600" dirty="0">
                <a:solidFill>
                  <a:srgbClr val="000000"/>
                </a:solidFill>
                <a:latin typeface="Impact" panose="020B0806030902050204" pitchFamily="34" charset="0"/>
              </a:rPr>
              <a:t>Thank you for listening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8052" y="1028700"/>
            <a:ext cx="4919593" cy="147587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19642FB-B2C3-4D77-9AFA-3794DEDA7345}"/>
              </a:ext>
            </a:extLst>
          </p:cNvPr>
          <p:cNvGrpSpPr/>
          <p:nvPr/>
        </p:nvGrpSpPr>
        <p:grpSpPr>
          <a:xfrm>
            <a:off x="1028700" y="3590343"/>
            <a:ext cx="5954345" cy="5667957"/>
            <a:chOff x="1021773" y="3822019"/>
            <a:chExt cx="5954345" cy="5667957"/>
          </a:xfrm>
        </p:grpSpPr>
        <p:grpSp>
          <p:nvGrpSpPr>
            <p:cNvPr id="4" name="Group 4"/>
            <p:cNvGrpSpPr/>
            <p:nvPr/>
          </p:nvGrpSpPr>
          <p:grpSpPr>
            <a:xfrm>
              <a:off x="1021773" y="5691755"/>
              <a:ext cx="5954345" cy="3798221"/>
              <a:chOff x="-9236" y="831893"/>
              <a:chExt cx="7939127" cy="5020413"/>
            </a:xfrm>
          </p:grpSpPr>
          <p:sp>
            <p:nvSpPr>
              <p:cNvPr id="5" name="TextBox 5"/>
              <p:cNvSpPr txBox="1"/>
              <p:nvPr/>
            </p:nvSpPr>
            <p:spPr>
              <a:xfrm>
                <a:off x="-9236" y="831893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 dirty="0">
                    <a:solidFill>
                      <a:srgbClr val="000000"/>
                    </a:solidFill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1641320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www.boat-alert.com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2902633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 dirty="0">
                    <a:solidFill>
                      <a:srgbClr val="000000"/>
                    </a:solidFill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3477463"/>
                <a:ext cx="7929891" cy="5170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000" spc="72" dirty="0" err="1">
                    <a:solidFill>
                      <a:srgbClr val="000000"/>
                    </a:solidFill>
                    <a:latin typeface="Overpass Light"/>
                  </a:rPr>
                  <a:t>boatalert@certifiedreports</a:t>
                </a:r>
                <a:r>
                  <a:rPr lang="en-US" sz="2000" spc="72" dirty="0">
                    <a:solidFill>
                      <a:srgbClr val="000000"/>
                    </a:solidFill>
                    <a:latin typeface="Overpass Light"/>
                  </a:rPr>
                  <a:t>. zohodesk.com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4454214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>
                    <a:solidFill>
                      <a:srgbClr val="000000"/>
                    </a:solidFill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5260486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14" name="TextBox 6">
              <a:extLst>
                <a:ext uri="{FF2B5EF4-FFF2-40B4-BE49-F238E27FC236}">
                  <a16:creationId xmlns="" xmlns:a16="http://schemas.microsoft.com/office/drawing/2014/main" id="{FB0F345B-B9EF-4369-B594-9FBD6D79D41D}"/>
                </a:ext>
              </a:extLst>
            </p:cNvPr>
            <p:cNvSpPr txBox="1"/>
            <p:nvPr/>
          </p:nvSpPr>
          <p:spPr>
            <a:xfrm>
              <a:off x="1021773" y="4358482"/>
              <a:ext cx="5947418" cy="835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 dirty="0">
                  <a:solidFill>
                    <a:srgbClr val="000000"/>
                  </a:solidFill>
                  <a:latin typeface="Overpass Light"/>
                </a:rPr>
                <a:t>https://www.boat-alert.com/blog/used-boat-buying-season/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="" xmlns:a16="http://schemas.microsoft.com/office/drawing/2014/main" id="{9502ED54-2612-4CB1-9596-389193F8DB03}"/>
                </a:ext>
              </a:extLst>
            </p:cNvPr>
            <p:cNvSpPr txBox="1"/>
            <p:nvPr/>
          </p:nvSpPr>
          <p:spPr>
            <a:xfrm>
              <a:off x="1021773" y="3822019"/>
              <a:ext cx="5947418" cy="4601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 dirty="0" smtClean="0">
                  <a:solidFill>
                    <a:srgbClr val="000000"/>
                  </a:solidFill>
                  <a:latin typeface="Overpass Light Italics"/>
                </a:rPr>
                <a:t>Full Article:</a:t>
              </a:r>
              <a:endParaRPr lang="en-US" sz="2800" spc="84" dirty="0">
                <a:solidFill>
                  <a:srgbClr val="000000"/>
                </a:solidFill>
                <a:latin typeface="Overpass Light Itali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199</Words>
  <Application>Microsoft Office PowerPoint</Application>
  <PresentationFormat>Custom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Overpass Light</vt:lpstr>
      <vt:lpstr>Overpass Light Italics</vt:lpstr>
      <vt:lpstr>Palatino Linotype</vt:lpstr>
      <vt:lpstr>Calibri</vt:lpstr>
      <vt:lpstr>Impact</vt:lpstr>
      <vt:lpstr>Century Schoolbook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Boat Alert</dc:title>
  <dc:creator>Nazir</dc:creator>
  <cp:lastModifiedBy>Nazir</cp:lastModifiedBy>
  <cp:revision>31</cp:revision>
  <dcterms:created xsi:type="dcterms:W3CDTF">2006-08-16T00:00:00Z</dcterms:created>
  <dcterms:modified xsi:type="dcterms:W3CDTF">2021-01-03T13:21:06Z</dcterms:modified>
  <dc:identifier>DAERv4rDtI0</dc:identifier>
</cp:coreProperties>
</file>