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8" r:id="rId5"/>
    <p:sldId id="267" r:id="rId6"/>
    <p:sldId id="261" r:id="rId7"/>
    <p:sldId id="269" r:id="rId8"/>
    <p:sldId id="260" r:id="rId9"/>
    <p:sldId id="265" r:id="rId10"/>
    <p:sldId id="266" r:id="rId11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C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000" autoAdjust="0"/>
    <p:restoredTop sz="65561" autoAdjust="0"/>
  </p:normalViewPr>
  <p:slideViewPr>
    <p:cSldViewPr snapToGrid="0">
      <p:cViewPr varScale="1">
        <p:scale>
          <a:sx n="112" d="100"/>
          <a:sy n="112" d="100"/>
        </p:scale>
        <p:origin x="135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8C7FB-3594-4051-9392-9F0667DE95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49C086-617C-45A5-8BC3-D9676BB2F2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E24DC-B1A6-40AA-8ED8-5E018D20A0A6}" type="datetimeFigureOut">
              <a:rPr lang="en-CA" smtClean="0"/>
              <a:t>2021-12-22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7A1402-D7A7-498E-8A98-DDE1489CCA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FE6ECD-DAAE-4CA4-B614-E317CF16D42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4129E-25AF-4182-9546-F82B3317A45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8456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1640-E237-4602-A431-269C9B7EF223}" type="datetimeFigureOut">
              <a:rPr lang="en-CA" smtClean="0"/>
              <a:t>2021-12-22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F224B-04C0-43DF-937C-4BF3922FE5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586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these:</a:t>
            </a:r>
          </a:p>
          <a:p>
            <a:r>
              <a:rPr lang="en-US" dirty="0"/>
              <a:t>[STATE]</a:t>
            </a:r>
          </a:p>
          <a:p>
            <a:r>
              <a:rPr lang="en-US" dirty="0"/>
              <a:t>[CODE]</a:t>
            </a:r>
          </a:p>
          <a:p>
            <a:r>
              <a:rPr lang="en-US" dirty="0"/>
              <a:t>[DMV]</a:t>
            </a:r>
          </a:p>
          <a:p>
            <a:r>
              <a:rPr lang="en-CA" dirty="0"/>
              <a:t>Slide 2 – is it a titling state?</a:t>
            </a:r>
          </a:p>
          <a:p>
            <a:r>
              <a:rPr lang="en-CA" dirty="0"/>
              <a:t>Slide 6 - </a:t>
            </a:r>
          </a:p>
          <a:p>
            <a:r>
              <a:rPr lang="en-CA" dirty="0"/>
              <a:t>Slide 7 – fees info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9562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8633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326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9590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2195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0050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4193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8198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5406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F224B-04C0-43DF-937C-4BF3922FE554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093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12/22/2021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at-alert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AC0B-FD74-4532-8705-A89332DE4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5400" y="2594114"/>
            <a:ext cx="10572000" cy="1463943"/>
          </a:xfrm>
        </p:spPr>
        <p:txBody>
          <a:bodyPr/>
          <a:lstStyle/>
          <a:p>
            <a:r>
              <a:rPr lang="en-US"/>
              <a:t>Guam</a:t>
            </a:r>
            <a:r>
              <a:rPr lang="en-CA"/>
              <a:t> </a:t>
            </a:r>
            <a:r>
              <a:rPr lang="en-CA" dirty="0"/>
              <a:t>Boat Registration</a:t>
            </a:r>
            <a:endParaRPr lang="en-CA" b="0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B04CE269-283D-49DC-9035-306E8B7505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88742" y="187275"/>
            <a:ext cx="4206240" cy="1261872"/>
          </a:xfrm>
          <a:prstGeom prst="rect">
            <a:avLst/>
          </a:prstGeom>
        </p:spPr>
      </p:pic>
      <p:sp>
        <p:nvSpPr>
          <p:cNvPr id="5" name="TextBox 10">
            <a:extLst>
              <a:ext uri="{FF2B5EF4-FFF2-40B4-BE49-F238E27FC236}">
                <a16:creationId xmlns:a16="http://schemas.microsoft.com/office/drawing/2014/main" id="{B59F3E54-2544-4971-B2FB-06D2FFFA6DE9}"/>
              </a:ext>
            </a:extLst>
          </p:cNvPr>
          <p:cNvSpPr txBox="1"/>
          <p:nvPr/>
        </p:nvSpPr>
        <p:spPr>
          <a:xfrm>
            <a:off x="450574" y="6410812"/>
            <a:ext cx="3386760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954" y="5408136"/>
            <a:ext cx="7526419" cy="4064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/>
              <a:t>GU </a:t>
            </a:r>
            <a:r>
              <a:rPr lang="en-CA" sz="2000" dirty="0"/>
              <a:t>Boat Registration Search – Visit our blog for more details</a:t>
            </a:r>
          </a:p>
        </p:txBody>
      </p:sp>
    </p:spTree>
    <p:extLst>
      <p:ext uri="{BB962C8B-B14F-4D97-AF65-F5344CB8AC3E}">
        <p14:creationId xmlns:p14="http://schemas.microsoft.com/office/powerpoint/2010/main" val="412593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>
            <a:extLst>
              <a:ext uri="{FF2B5EF4-FFF2-40B4-BE49-F238E27FC236}">
                <a16:creationId xmlns:a16="http://schemas.microsoft.com/office/drawing/2014/main" id="{AEC03ADC-50F9-4D0F-A47D-1854B3BFFC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15" name="TextBox 10">
            <a:extLst>
              <a:ext uri="{FF2B5EF4-FFF2-40B4-BE49-F238E27FC236}">
                <a16:creationId xmlns:a16="http://schemas.microsoft.com/office/drawing/2014/main" id="{6F3489BA-7879-4D88-AF7B-8179A9BA5ABC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C09B7A7-21E6-4EA9-BC5A-9B69389CF770}"/>
              </a:ext>
            </a:extLst>
          </p:cNvPr>
          <p:cNvGrpSpPr/>
          <p:nvPr/>
        </p:nvGrpSpPr>
        <p:grpSpPr>
          <a:xfrm>
            <a:off x="685800" y="4003584"/>
            <a:ext cx="10820400" cy="1850563"/>
            <a:chOff x="1028701" y="6065456"/>
            <a:chExt cx="16230601" cy="2775845"/>
          </a:xfrm>
          <a:solidFill>
            <a:srgbClr val="0CC3BA"/>
          </a:solidFill>
        </p:grpSpPr>
        <p:grpSp>
          <p:nvGrpSpPr>
            <p:cNvPr id="20" name="Group 2">
              <a:extLst>
                <a:ext uri="{FF2B5EF4-FFF2-40B4-BE49-F238E27FC236}">
                  <a16:creationId xmlns:a16="http://schemas.microsoft.com/office/drawing/2014/main" id="{38B5FBE1-4823-4672-B200-7B57F9AAECF9}"/>
                </a:ext>
              </a:extLst>
            </p:cNvPr>
            <p:cNvGrpSpPr/>
            <p:nvPr/>
          </p:nvGrpSpPr>
          <p:grpSpPr>
            <a:xfrm>
              <a:off x="1028701" y="6065456"/>
              <a:ext cx="16230601" cy="2775845"/>
              <a:chOff x="0" y="0"/>
              <a:chExt cx="5490351" cy="938989"/>
            </a:xfrm>
            <a:grpFill/>
          </p:grpSpPr>
          <p:sp>
            <p:nvSpPr>
              <p:cNvPr id="33" name="Freeform 3">
                <a:extLst>
                  <a:ext uri="{FF2B5EF4-FFF2-40B4-BE49-F238E27FC236}">
                    <a16:creationId xmlns:a16="http://schemas.microsoft.com/office/drawing/2014/main" id="{4F8A8D61-D420-470B-BE1E-9D118758F2CF}"/>
                  </a:ext>
                </a:extLst>
              </p:cNvPr>
              <p:cNvSpPr/>
              <p:nvPr/>
            </p:nvSpPr>
            <p:spPr>
              <a:xfrm>
                <a:off x="0" y="0"/>
                <a:ext cx="5490351" cy="938989"/>
              </a:xfrm>
              <a:custGeom>
                <a:avLst/>
                <a:gdLst/>
                <a:ahLst/>
                <a:cxnLst/>
                <a:rect l="l" t="t" r="r" b="b"/>
                <a:pathLst>
                  <a:path w="5490351" h="938989">
                    <a:moveTo>
                      <a:pt x="0" y="0"/>
                    </a:moveTo>
                    <a:lnTo>
                      <a:pt x="5490351" y="0"/>
                    </a:lnTo>
                    <a:lnTo>
                      <a:pt x="5490351" y="938989"/>
                    </a:lnTo>
                    <a:lnTo>
                      <a:pt x="0" y="938989"/>
                    </a:lnTo>
                    <a:close/>
                  </a:path>
                </a:pathLst>
              </a:custGeom>
              <a:grpFill/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</p:sp>
        </p:grpSp>
        <p:grpSp>
          <p:nvGrpSpPr>
            <p:cNvPr id="21" name="Group 10">
              <a:extLst>
                <a:ext uri="{FF2B5EF4-FFF2-40B4-BE49-F238E27FC236}">
                  <a16:creationId xmlns:a16="http://schemas.microsoft.com/office/drawing/2014/main" id="{5B318449-BCAA-4319-8CCF-784FB22CBBFC}"/>
                </a:ext>
              </a:extLst>
            </p:cNvPr>
            <p:cNvGrpSpPr/>
            <p:nvPr/>
          </p:nvGrpSpPr>
          <p:grpSpPr>
            <a:xfrm>
              <a:off x="3179352" y="6806162"/>
              <a:ext cx="2550285" cy="981557"/>
              <a:chOff x="0" y="-114300"/>
              <a:chExt cx="3400380" cy="1308742"/>
            </a:xfrm>
            <a:grpFill/>
          </p:grpSpPr>
          <p:sp>
            <p:nvSpPr>
              <p:cNvPr id="31" name="TextBox 11">
                <a:extLst>
                  <a:ext uri="{FF2B5EF4-FFF2-40B4-BE49-F238E27FC236}">
                    <a16:creationId xmlns:a16="http://schemas.microsoft.com/office/drawing/2014/main" id="{5E4D7371-31CE-4C12-BEA2-8C8B091B1B7A}"/>
                  </a:ext>
                </a:extLst>
              </p:cNvPr>
              <p:cNvSpPr txBox="1"/>
              <p:nvPr/>
            </p:nvSpPr>
            <p:spPr>
              <a:xfrm>
                <a:off x="0" y="-114300"/>
                <a:ext cx="3400380" cy="609270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613"/>
                  </a:lnSpc>
                  <a:spcBef>
                    <a:spcPct val="0"/>
                  </a:spcBef>
                </a:pPr>
                <a:r>
                  <a:rPr lang="en-US" sz="1867" spc="56" dirty="0">
                    <a:solidFill>
                      <a:schemeClr val="bg1"/>
                    </a:solidFill>
                    <a:latin typeface="Overpass Light Italics"/>
                  </a:rPr>
                  <a:t>Facebook</a:t>
                </a:r>
              </a:p>
            </p:txBody>
          </p:sp>
          <p:sp>
            <p:nvSpPr>
              <p:cNvPr id="32" name="TextBox 12">
                <a:extLst>
                  <a:ext uri="{FF2B5EF4-FFF2-40B4-BE49-F238E27FC236}">
                    <a16:creationId xmlns:a16="http://schemas.microsoft.com/office/drawing/2014/main" id="{654C900B-5BB2-46B5-ADA3-411A34B8A905}"/>
                  </a:ext>
                </a:extLst>
              </p:cNvPr>
              <p:cNvSpPr txBox="1"/>
              <p:nvPr/>
            </p:nvSpPr>
            <p:spPr>
              <a:xfrm>
                <a:off x="0" y="677890"/>
                <a:ext cx="3400380" cy="516552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9"/>
                  </a:lnSpc>
                  <a:spcBef>
                    <a:spcPct val="0"/>
                  </a:spcBef>
                </a:pPr>
                <a:r>
                  <a:rPr lang="en-US" sz="1600" spc="48" dirty="0">
                    <a:solidFill>
                      <a:schemeClr val="bg1"/>
                    </a:solidFill>
                    <a:latin typeface="Overpass Light"/>
                  </a:rPr>
                  <a:t>@boatalert</a:t>
                </a:r>
              </a:p>
            </p:txBody>
          </p:sp>
        </p:grpSp>
        <p:grpSp>
          <p:nvGrpSpPr>
            <p:cNvPr id="22" name="Group 14">
              <a:extLst>
                <a:ext uri="{FF2B5EF4-FFF2-40B4-BE49-F238E27FC236}">
                  <a16:creationId xmlns:a16="http://schemas.microsoft.com/office/drawing/2014/main" id="{699E3FF8-47E5-4C52-BB54-097FAF8ECB14}"/>
                </a:ext>
              </a:extLst>
            </p:cNvPr>
            <p:cNvGrpSpPr/>
            <p:nvPr/>
          </p:nvGrpSpPr>
          <p:grpSpPr>
            <a:xfrm>
              <a:off x="8710617" y="6806162"/>
              <a:ext cx="2550285" cy="981557"/>
              <a:chOff x="0" y="-114300"/>
              <a:chExt cx="3400380" cy="1308742"/>
            </a:xfrm>
            <a:grpFill/>
          </p:grpSpPr>
          <p:sp>
            <p:nvSpPr>
              <p:cNvPr id="29" name="TextBox 15">
                <a:extLst>
                  <a:ext uri="{FF2B5EF4-FFF2-40B4-BE49-F238E27FC236}">
                    <a16:creationId xmlns:a16="http://schemas.microsoft.com/office/drawing/2014/main" id="{7509B062-F1FE-467A-A97D-3966A04040B9}"/>
                  </a:ext>
                </a:extLst>
              </p:cNvPr>
              <p:cNvSpPr txBox="1"/>
              <p:nvPr/>
            </p:nvSpPr>
            <p:spPr>
              <a:xfrm>
                <a:off x="0" y="-114300"/>
                <a:ext cx="3400380" cy="609270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613"/>
                  </a:lnSpc>
                  <a:spcBef>
                    <a:spcPct val="0"/>
                  </a:spcBef>
                </a:pPr>
                <a:r>
                  <a:rPr lang="en-US" sz="1867" spc="56" dirty="0">
                    <a:solidFill>
                      <a:schemeClr val="bg1"/>
                    </a:solidFill>
                    <a:latin typeface="Overpass Light Italics"/>
                  </a:rPr>
                  <a:t>Twitter</a:t>
                </a:r>
              </a:p>
            </p:txBody>
          </p:sp>
          <p:sp>
            <p:nvSpPr>
              <p:cNvPr id="30" name="TextBox 16">
                <a:extLst>
                  <a:ext uri="{FF2B5EF4-FFF2-40B4-BE49-F238E27FC236}">
                    <a16:creationId xmlns:a16="http://schemas.microsoft.com/office/drawing/2014/main" id="{B57AC92E-DFB2-4275-9AD4-84902F81F591}"/>
                  </a:ext>
                </a:extLst>
              </p:cNvPr>
              <p:cNvSpPr txBox="1"/>
              <p:nvPr/>
            </p:nvSpPr>
            <p:spPr>
              <a:xfrm>
                <a:off x="0" y="677890"/>
                <a:ext cx="3400380" cy="516552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9"/>
                  </a:lnSpc>
                  <a:spcBef>
                    <a:spcPct val="0"/>
                  </a:spcBef>
                </a:pPr>
                <a:r>
                  <a:rPr lang="en-US" sz="1600" spc="48">
                    <a:solidFill>
                      <a:schemeClr val="bg1"/>
                    </a:solidFill>
                    <a:latin typeface="Overpass Light"/>
                  </a:rPr>
                  <a:t>@hindecoder</a:t>
                </a:r>
              </a:p>
            </p:txBody>
          </p:sp>
        </p:grpSp>
        <p:grpSp>
          <p:nvGrpSpPr>
            <p:cNvPr id="23" name="Group 17">
              <a:extLst>
                <a:ext uri="{FF2B5EF4-FFF2-40B4-BE49-F238E27FC236}">
                  <a16:creationId xmlns:a16="http://schemas.microsoft.com/office/drawing/2014/main" id="{8F70C874-4FAF-4169-BC12-410712FECA2D}"/>
                </a:ext>
              </a:extLst>
            </p:cNvPr>
            <p:cNvGrpSpPr/>
            <p:nvPr/>
          </p:nvGrpSpPr>
          <p:grpSpPr>
            <a:xfrm>
              <a:off x="14241884" y="6806162"/>
              <a:ext cx="2550285" cy="981557"/>
              <a:chOff x="0" y="-114300"/>
              <a:chExt cx="3400380" cy="1308742"/>
            </a:xfrm>
            <a:grpFill/>
          </p:grpSpPr>
          <p:sp>
            <p:nvSpPr>
              <p:cNvPr id="27" name="TextBox 18">
                <a:extLst>
                  <a:ext uri="{FF2B5EF4-FFF2-40B4-BE49-F238E27FC236}">
                    <a16:creationId xmlns:a16="http://schemas.microsoft.com/office/drawing/2014/main" id="{0B57F8FB-7A55-474D-A3E8-AF9038E5FB72}"/>
                  </a:ext>
                </a:extLst>
              </p:cNvPr>
              <p:cNvSpPr txBox="1"/>
              <p:nvPr/>
            </p:nvSpPr>
            <p:spPr>
              <a:xfrm>
                <a:off x="0" y="-114300"/>
                <a:ext cx="3400380" cy="609270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613"/>
                  </a:lnSpc>
                  <a:spcBef>
                    <a:spcPct val="0"/>
                  </a:spcBef>
                </a:pPr>
                <a:r>
                  <a:rPr lang="en-US" sz="1867" spc="56">
                    <a:solidFill>
                      <a:schemeClr val="bg1"/>
                    </a:solidFill>
                    <a:latin typeface="Overpass Light Italics"/>
                  </a:rPr>
                  <a:t>YouTube</a:t>
                </a:r>
              </a:p>
            </p:txBody>
          </p:sp>
          <p:sp>
            <p:nvSpPr>
              <p:cNvPr id="28" name="TextBox 19">
                <a:extLst>
                  <a:ext uri="{FF2B5EF4-FFF2-40B4-BE49-F238E27FC236}">
                    <a16:creationId xmlns:a16="http://schemas.microsoft.com/office/drawing/2014/main" id="{D09CCBFD-B640-4E37-BDAA-6A8DC7E255CF}"/>
                  </a:ext>
                </a:extLst>
              </p:cNvPr>
              <p:cNvSpPr txBox="1"/>
              <p:nvPr/>
            </p:nvSpPr>
            <p:spPr>
              <a:xfrm>
                <a:off x="0" y="677890"/>
                <a:ext cx="3400380" cy="516552"/>
              </a:xfrm>
              <a:prstGeom prst="rect">
                <a:avLst/>
              </a:prstGeom>
              <a:grpFill/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2239"/>
                  </a:lnSpc>
                  <a:spcBef>
                    <a:spcPct val="0"/>
                  </a:spcBef>
                </a:pPr>
                <a:r>
                  <a:rPr lang="en-US" sz="1600" spc="48">
                    <a:solidFill>
                      <a:schemeClr val="bg1"/>
                    </a:solidFill>
                    <a:latin typeface="Overpass Light"/>
                  </a:rPr>
                  <a:t>Boat Alert</a:t>
                </a:r>
              </a:p>
            </p:txBody>
          </p:sp>
        </p:grp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B2035558-2BFC-466D-B78D-57C3F10F98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7562" y="6438901"/>
              <a:ext cx="1786310" cy="1786311"/>
            </a:xfrm>
            <a:prstGeom prst="rect">
              <a:avLst/>
            </a:prstGeom>
            <a:grpFill/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8840B8DC-8582-4D13-B8FA-C546F74A2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3143" y="6694933"/>
              <a:ext cx="1267238" cy="1267238"/>
            </a:xfrm>
            <a:prstGeom prst="rect">
              <a:avLst/>
            </a:prstGeom>
            <a:grpFill/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4AAEAA9-C50F-462A-890E-216D71E5103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79005" y="6122714"/>
              <a:ext cx="2411670" cy="2411670"/>
            </a:xfrm>
            <a:prstGeom prst="rect">
              <a:avLst/>
            </a:prstGeom>
            <a:grpFill/>
          </p:spPr>
        </p:pic>
      </p:grpSp>
      <p:sp>
        <p:nvSpPr>
          <p:cNvPr id="37" name="TextBox 13">
            <a:extLst>
              <a:ext uri="{FF2B5EF4-FFF2-40B4-BE49-F238E27FC236}">
                <a16:creationId xmlns:a16="http://schemas.microsoft.com/office/drawing/2014/main" id="{BDEF5EE4-9A06-43DB-9454-9CD8F1A0281C}"/>
              </a:ext>
            </a:extLst>
          </p:cNvPr>
          <p:cNvSpPr txBox="1"/>
          <p:nvPr/>
        </p:nvSpPr>
        <p:spPr>
          <a:xfrm>
            <a:off x="2666012" y="1486961"/>
            <a:ext cx="6859975" cy="654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120"/>
              </a:lnSpc>
            </a:pPr>
            <a:r>
              <a:rPr lang="en-US" sz="4400" dirty="0">
                <a:solidFill>
                  <a:schemeClr val="bg1"/>
                </a:solidFill>
                <a:latin typeface="+mj-lt"/>
              </a:rPr>
              <a:t>FOLLOW US &amp; SUBSCRIBE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248" y="4252547"/>
            <a:ext cx="108585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04" y="4105184"/>
            <a:ext cx="109537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7360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96" y="373750"/>
            <a:ext cx="9038849" cy="1295976"/>
          </a:xfrm>
        </p:spPr>
        <p:txBody>
          <a:bodyPr/>
          <a:lstStyle/>
          <a:p>
            <a:pPr algn="ctr"/>
            <a:r>
              <a:rPr lang="en-CA" sz="3200" b="0" dirty="0"/>
              <a:t>Boaters should know about registration requirements, recording methods, and title search guidelines for the </a:t>
            </a:r>
            <a:r>
              <a:rPr lang="en-CA" sz="3200" b="0" u="sng" dirty="0"/>
              <a:t>State </a:t>
            </a:r>
            <a:r>
              <a:rPr lang="en-CA" sz="3200" b="0" u="sng"/>
              <a:t>of Guam</a:t>
            </a:r>
            <a:endParaRPr lang="en-US" sz="3200" dirty="0"/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0575" y="2425700"/>
            <a:ext cx="11438390" cy="2661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Some states have titling for boats and others do not</a:t>
            </a:r>
            <a:r>
              <a:rPr lang="en-CA" sz="2800"/>
              <a:t>. Guam does issue both titles and registration stickers for boats</a:t>
            </a: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Go to </a:t>
            </a:r>
            <a:r>
              <a:rPr lang="en-CA" sz="2800"/>
              <a:t>the Recreational Boating Safety Office </a:t>
            </a:r>
            <a:r>
              <a:rPr lang="en-CA" sz="2800" dirty="0"/>
              <a:t>to get these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Boat Registration Numbers </a:t>
            </a:r>
            <a:r>
              <a:rPr lang="en-CA" sz="2800"/>
              <a:t>in Guam </a:t>
            </a:r>
            <a:r>
              <a:rPr lang="en-CA" sz="2800" dirty="0"/>
              <a:t>start with the </a:t>
            </a:r>
            <a:r>
              <a:rPr lang="en-CA" sz="2800"/>
              <a:t>letters “</a:t>
            </a:r>
            <a:r>
              <a:rPr lang="en-CA" sz="2800" b="1" u="sng"/>
              <a:t>GU</a:t>
            </a:r>
            <a:r>
              <a:rPr lang="en-CA" sz="2800"/>
              <a:t>”</a:t>
            </a: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The Reg. No. must be displayed on the hull with a registration sticker</a:t>
            </a:r>
          </a:p>
        </p:txBody>
      </p:sp>
    </p:spTree>
    <p:extLst>
      <p:ext uri="{BB962C8B-B14F-4D97-AF65-F5344CB8AC3E}">
        <p14:creationId xmlns:p14="http://schemas.microsoft.com/office/powerpoint/2010/main" val="241617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00" y="398216"/>
            <a:ext cx="5842000" cy="1068393"/>
          </a:xfrm>
        </p:spPr>
        <p:txBody>
          <a:bodyPr/>
          <a:lstStyle/>
          <a:p>
            <a:pPr algn="ctr"/>
            <a:r>
              <a:rPr lang="en-US" dirty="0"/>
              <a:t>State Reg. No.</a:t>
            </a:r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pic>
        <p:nvPicPr>
          <p:cNvPr id="1026" name="Picture 2" descr="California Boat Registration History Report by boat-alert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2479675"/>
            <a:ext cx="6857030" cy="2209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96900" y="5139035"/>
            <a:ext cx="100794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/>
              <a:t>Not to be confused with the HIN Number. </a:t>
            </a:r>
          </a:p>
        </p:txBody>
      </p:sp>
    </p:spTree>
    <p:extLst>
      <p:ext uri="{BB962C8B-B14F-4D97-AF65-F5344CB8AC3E}">
        <p14:creationId xmlns:p14="http://schemas.microsoft.com/office/powerpoint/2010/main" val="551727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HULL ID Number location</a:t>
            </a:r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02675D-1E24-4706-BC00-1ED8F343DA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7265" r="45248"/>
          <a:stretch/>
        </p:blipFill>
        <p:spPr>
          <a:xfrm>
            <a:off x="2077396" y="2135658"/>
            <a:ext cx="5791200" cy="399368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D6AF5BE-0050-4E61-93A8-7567EA932582}"/>
              </a:ext>
            </a:extLst>
          </p:cNvPr>
          <p:cNvSpPr/>
          <p:nvPr/>
        </p:nvSpPr>
        <p:spPr>
          <a:xfrm>
            <a:off x="6630504" y="4293703"/>
            <a:ext cx="583096" cy="556593"/>
          </a:xfrm>
          <a:prstGeom prst="ellipse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68596" y="3652511"/>
            <a:ext cx="4165600" cy="2296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/>
              <a:t>A “State assigned” hull ID would have the </a:t>
            </a:r>
            <a:r>
              <a:rPr lang="en-CA" sz="2400"/>
              <a:t>letters “</a:t>
            </a:r>
            <a:r>
              <a:rPr lang="en-CA" sz="2400" b="1" u="sng"/>
              <a:t>GU</a:t>
            </a:r>
            <a:r>
              <a:rPr lang="en-CA" sz="2400" b="1"/>
              <a:t>Z</a:t>
            </a:r>
            <a:r>
              <a:rPr lang="en-CA" sz="2400" dirty="0"/>
              <a:t>” in its 12 character HIN. All others would have the manufacturer code instead.</a:t>
            </a:r>
          </a:p>
        </p:txBody>
      </p:sp>
    </p:spTree>
    <p:extLst>
      <p:ext uri="{BB962C8B-B14F-4D97-AF65-F5344CB8AC3E}">
        <p14:creationId xmlns:p14="http://schemas.microsoft.com/office/powerpoint/2010/main" val="193621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Liens </a:t>
            </a:r>
            <a:r>
              <a:rPr lang="en-US" sz="3600"/>
              <a:t>In Guam</a:t>
            </a:r>
            <a:endParaRPr lang="en-CA" sz="3600" dirty="0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1800" y="2489200"/>
            <a:ext cx="11457164" cy="2661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/>
              <a:t>Liens are recorded with the Recreational Boating Safety Office</a:t>
            </a: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Look for these on the registration certificate and title before you buy a pre-owned boat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CA" sz="2800" dirty="0"/>
              <a:t>If the vessel is USCG documented, a lender’s security interests will be recorded with the National Vessel Documentation Center (NVDC) (ordered at </a:t>
            </a:r>
            <a:r>
              <a:rPr lang="en-CA" sz="2800" b="1" dirty="0"/>
              <a:t>boat-abstract.com</a:t>
            </a:r>
            <a:r>
              <a:rPr lang="en-CA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41921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8624"/>
            <a:ext cx="9672063" cy="1068393"/>
          </a:xfrm>
        </p:spPr>
        <p:txBody>
          <a:bodyPr/>
          <a:lstStyle/>
          <a:p>
            <a:pPr algn="ctr"/>
            <a:r>
              <a:rPr lang="en-CA" dirty="0"/>
              <a:t>Boat Registration Lookup </a:t>
            </a:r>
            <a:r>
              <a:rPr lang="en-CA"/>
              <a:t>In Guam</a:t>
            </a:r>
            <a:endParaRPr lang="en-US" dirty="0"/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B41C4D-CC64-42AC-8C55-53D4C36DC526}"/>
              </a:ext>
            </a:extLst>
          </p:cNvPr>
          <p:cNvSpPr txBox="1"/>
          <p:nvPr/>
        </p:nvSpPr>
        <p:spPr>
          <a:xfrm>
            <a:off x="546100" y="2419596"/>
            <a:ext cx="11342864" cy="4397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Boat title and registration records </a:t>
            </a:r>
            <a:r>
              <a:rPr lang="en-CA" sz="3200" b="1"/>
              <a:t>in Guam</a:t>
            </a:r>
            <a:r>
              <a:rPr lang="en-CA" sz="3200"/>
              <a:t> </a:t>
            </a:r>
            <a:r>
              <a:rPr lang="en-CA" sz="3200" dirty="0"/>
              <a:t>are maintained by </a:t>
            </a:r>
            <a:r>
              <a:rPr lang="en-CA" sz="3200"/>
              <a:t>the Recreational Boating Safety Office. </a:t>
            </a:r>
            <a:endParaRPr lang="en-CA" sz="3200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/>
              <a:t>They don’t have a website to search HIN number for free but you can get this data in your Boat-Alert.com report.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1444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8624"/>
            <a:ext cx="9672063" cy="1068393"/>
          </a:xfrm>
        </p:spPr>
        <p:txBody>
          <a:bodyPr/>
          <a:lstStyle/>
          <a:p>
            <a:pPr algn="ctr"/>
            <a:r>
              <a:rPr lang="en-CA" dirty="0"/>
              <a:t>Titling Requirement and Fees</a:t>
            </a:r>
            <a:endParaRPr lang="en-US" dirty="0"/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450574" y="64108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spc="47" dirty="0">
                <a:latin typeface="Overpass Light"/>
              </a:rPr>
              <a:t>BOAT ALERT HISTORY REPORT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B41C4D-CC64-42AC-8C55-53D4C36DC526}"/>
              </a:ext>
            </a:extLst>
          </p:cNvPr>
          <p:cNvSpPr txBox="1"/>
          <p:nvPr/>
        </p:nvSpPr>
        <p:spPr>
          <a:xfrm>
            <a:off x="546100" y="2419596"/>
            <a:ext cx="11342864" cy="2201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Titling REQUIRED</a:t>
            </a:r>
            <a:r>
              <a:rPr lang="en-CA" sz="3200" b="1"/>
              <a:t>: Yes</a:t>
            </a:r>
            <a:endParaRPr lang="en-CA" sz="3200" b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EFFECTIVE DATE </a:t>
            </a:r>
            <a:r>
              <a:rPr lang="en-CA" sz="3200" b="1"/>
              <a:t>: 1/1/1990</a:t>
            </a:r>
            <a:endParaRPr lang="en-CA" sz="3200" b="1" dirty="0"/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CA" sz="3200" b="1" dirty="0"/>
              <a:t>Fee</a:t>
            </a:r>
            <a:r>
              <a:rPr lang="en-CA" sz="3200" b="1"/>
              <a:t>: 45 dollars </a:t>
            </a:r>
            <a:r>
              <a:rPr lang="en-CA" sz="2000" dirty="0"/>
              <a:t>(often changes with length of boat)</a:t>
            </a:r>
            <a:endParaRPr lang="en-US" sz="3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974499-BC44-4DBC-9BBB-82F961FBC1E3}"/>
              </a:ext>
            </a:extLst>
          </p:cNvPr>
          <p:cNvSpPr txBox="1"/>
          <p:nvPr/>
        </p:nvSpPr>
        <p:spPr>
          <a:xfrm>
            <a:off x="450574" y="5039637"/>
            <a:ext cx="10011238" cy="528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/>
              <a:t>This state has not yet enacted UCOTVA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00857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2E06-9B17-4907-8263-3F16072AA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26" y="522439"/>
            <a:ext cx="7587974" cy="1068393"/>
          </a:xfrm>
        </p:spPr>
        <p:txBody>
          <a:bodyPr/>
          <a:lstStyle/>
          <a:p>
            <a:pPr algn="ctr"/>
            <a:r>
              <a:rPr lang="en-US" dirty="0"/>
              <a:t>About Boat-Alert.com</a:t>
            </a:r>
          </a:p>
        </p:txBody>
      </p:sp>
      <p:pic>
        <p:nvPicPr>
          <p:cNvPr id="22" name="Picture 7">
            <a:extLst>
              <a:ext uri="{FF2B5EF4-FFF2-40B4-BE49-F238E27FC236}">
                <a16:creationId xmlns:a16="http://schemas.microsoft.com/office/drawing/2014/main" id="{34B8402C-6311-46D3-B38B-8FDA5C0844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23" name="TextBox 10">
            <a:extLst>
              <a:ext uri="{FF2B5EF4-FFF2-40B4-BE49-F238E27FC236}">
                <a16:creationId xmlns:a16="http://schemas.microsoft.com/office/drawing/2014/main" id="{BEAA3C9E-1038-4AF9-BA8B-AFCB370933A4}"/>
              </a:ext>
            </a:extLst>
          </p:cNvPr>
          <p:cNvSpPr txBox="1"/>
          <p:nvPr/>
        </p:nvSpPr>
        <p:spPr>
          <a:xfrm>
            <a:off x="3479524" y="5966312"/>
            <a:ext cx="5200926" cy="2821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  <a:spcBef>
                <a:spcPct val="0"/>
              </a:spcBef>
            </a:pPr>
            <a:r>
              <a:rPr lang="en-US" sz="1599" b="1" i="1" spc="47" dirty="0">
                <a:latin typeface="Overpass Light"/>
              </a:rPr>
              <a:t>BOAT-ALERT – The Carfax for Boats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0574" y="2603838"/>
            <a:ext cx="112588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CA" sz="2800" dirty="0"/>
              <a:t>The Boat-Alert.com database combines tens of nationwide databases into a single place so you can search in a matter of minutes.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CA" sz="2800" dirty="0"/>
              <a:t>These include records for stolen boats, marine lien claims, boating accidents, pollution incidents, auctioned boats, factory recalls, and boat manufacturers.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CA" sz="2800" dirty="0"/>
              <a:t>Some States will give more data than others.</a:t>
            </a:r>
          </a:p>
        </p:txBody>
      </p:sp>
    </p:spTree>
    <p:extLst>
      <p:ext uri="{BB962C8B-B14F-4D97-AF65-F5344CB8AC3E}">
        <p14:creationId xmlns:p14="http://schemas.microsoft.com/office/powerpoint/2010/main" val="334826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23400-64C4-44F4-8F81-93B01A5B5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497" y="2671972"/>
            <a:ext cx="3513245" cy="1514056"/>
          </a:xfrm>
        </p:spPr>
        <p:txBody>
          <a:bodyPr/>
          <a:lstStyle/>
          <a:p>
            <a:r>
              <a:rPr lang="en-US" sz="4400" dirty="0"/>
              <a:t>Thank you for listening!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FF08F0C-2E5D-4B34-A40D-4AC8D9FD3129}"/>
              </a:ext>
            </a:extLst>
          </p:cNvPr>
          <p:cNvGrpSpPr/>
          <p:nvPr/>
        </p:nvGrpSpPr>
        <p:grpSpPr>
          <a:xfrm>
            <a:off x="6572319" y="881613"/>
            <a:ext cx="5037245" cy="3679740"/>
            <a:chOff x="1021771" y="3538395"/>
            <a:chExt cx="5947420" cy="48132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03D295A-8233-4634-B70B-53BFD1CC5F13}"/>
                </a:ext>
              </a:extLst>
            </p:cNvPr>
            <p:cNvGrpSpPr/>
            <p:nvPr/>
          </p:nvGrpSpPr>
          <p:grpSpPr>
            <a:xfrm>
              <a:off x="1021771" y="5180690"/>
              <a:ext cx="5947419" cy="3170918"/>
              <a:chOff x="-9240" y="156378"/>
              <a:chExt cx="7929893" cy="4191256"/>
            </a:xfrm>
          </p:grpSpPr>
          <p:sp>
            <p:nvSpPr>
              <p:cNvPr id="8" name="TextBox 5">
                <a:extLst>
                  <a:ext uri="{FF2B5EF4-FFF2-40B4-BE49-F238E27FC236}">
                    <a16:creationId xmlns:a16="http://schemas.microsoft.com/office/drawing/2014/main" id="{36FDE7B1-65DF-4BB5-8C68-D0B7C3FB1241}"/>
                  </a:ext>
                </a:extLst>
              </p:cNvPr>
              <p:cNvSpPr txBox="1"/>
              <p:nvPr/>
            </p:nvSpPr>
            <p:spPr>
              <a:xfrm>
                <a:off x="-9238" y="156378"/>
                <a:ext cx="7929891" cy="608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919"/>
                  </a:lnSpc>
                  <a:spcBef>
                    <a:spcPct val="0"/>
                  </a:spcBef>
                </a:pPr>
                <a:r>
                  <a:rPr lang="en-US" u="sng" spc="84" dirty="0">
                    <a:latin typeface="Overpass Light Italics"/>
                  </a:rPr>
                  <a:t>Website</a:t>
                </a:r>
              </a:p>
            </p:txBody>
          </p:sp>
          <p:sp>
            <p:nvSpPr>
              <p:cNvPr id="9" name="TextBox 6">
                <a:extLst>
                  <a:ext uri="{FF2B5EF4-FFF2-40B4-BE49-F238E27FC236}">
                    <a16:creationId xmlns:a16="http://schemas.microsoft.com/office/drawing/2014/main" id="{45F6B7B8-516D-4E29-B12C-6019B1C9D44E}"/>
                  </a:ext>
                </a:extLst>
              </p:cNvPr>
              <p:cNvSpPr txBox="1"/>
              <p:nvPr/>
            </p:nvSpPr>
            <p:spPr>
              <a:xfrm>
                <a:off x="-9240" y="771920"/>
                <a:ext cx="7929890" cy="124284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r>
                  <a:rPr lang="en-US" spc="72" dirty="0">
                    <a:latin typeface="Overpass Light"/>
                    <a:hlinkClick r:id="rId3"/>
                  </a:rPr>
                  <a:t>www.boat-alert.com</a:t>
                </a:r>
                <a:endParaRPr lang="en-US" spc="72" dirty="0">
                  <a:latin typeface="Overpass Light"/>
                </a:endParaRPr>
              </a:p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endParaRPr lang="en-US" spc="72" dirty="0">
                  <a:latin typeface="Overpass Light"/>
                </a:endParaRPr>
              </a:p>
            </p:txBody>
          </p:sp>
          <p:sp>
            <p:nvSpPr>
              <p:cNvPr id="10" name="TextBox 7">
                <a:extLst>
                  <a:ext uri="{FF2B5EF4-FFF2-40B4-BE49-F238E27FC236}">
                    <a16:creationId xmlns:a16="http://schemas.microsoft.com/office/drawing/2014/main" id="{5B59CFF6-315D-4F5E-917C-8AE4B26EA606}"/>
                  </a:ext>
                </a:extLst>
              </p:cNvPr>
              <p:cNvSpPr txBox="1"/>
              <p:nvPr/>
            </p:nvSpPr>
            <p:spPr>
              <a:xfrm>
                <a:off x="-9240" y="1600587"/>
                <a:ext cx="7929890" cy="608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919"/>
                  </a:lnSpc>
                  <a:spcBef>
                    <a:spcPct val="0"/>
                  </a:spcBef>
                </a:pPr>
                <a:r>
                  <a:rPr lang="en-US" u="sng" spc="84" dirty="0">
                    <a:latin typeface="Overpass Light Italics"/>
                  </a:rPr>
                  <a:t>Email</a:t>
                </a:r>
              </a:p>
            </p:txBody>
          </p:sp>
          <p:sp>
            <p:nvSpPr>
              <p:cNvPr id="11" name="TextBox 8">
                <a:extLst>
                  <a:ext uri="{FF2B5EF4-FFF2-40B4-BE49-F238E27FC236}">
                    <a16:creationId xmlns:a16="http://schemas.microsoft.com/office/drawing/2014/main" id="{FF4EBD65-3949-4652-A248-7E53E1B0D29C}"/>
                  </a:ext>
                </a:extLst>
              </p:cNvPr>
              <p:cNvSpPr txBox="1"/>
              <p:nvPr/>
            </p:nvSpPr>
            <p:spPr>
              <a:xfrm>
                <a:off x="-9240" y="2312269"/>
                <a:ext cx="7929890" cy="5410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r>
                  <a:rPr lang="en-US" spc="72" dirty="0" err="1">
                    <a:latin typeface="Overpass Light"/>
                  </a:rPr>
                  <a:t>boatalert</a:t>
                </a:r>
                <a:r>
                  <a:rPr lang="en-US" spc="72" dirty="0">
                    <a:latin typeface="Overpass Light"/>
                  </a:rPr>
                  <a:t>@ </a:t>
                </a:r>
                <a:r>
                  <a:rPr lang="en-US" spc="72" dirty="0" err="1">
                    <a:latin typeface="Overpass Light"/>
                  </a:rPr>
                  <a:t>certifiedreports.zohodesk</a:t>
                </a:r>
                <a:r>
                  <a:rPr lang="en-US" spc="72" dirty="0">
                    <a:latin typeface="Overpass Light"/>
                  </a:rPr>
                  <a:t>. com</a:t>
                </a:r>
              </a:p>
            </p:txBody>
          </p:sp>
          <p:sp>
            <p:nvSpPr>
              <p:cNvPr id="12" name="TextBox 9">
                <a:extLst>
                  <a:ext uri="{FF2B5EF4-FFF2-40B4-BE49-F238E27FC236}">
                    <a16:creationId xmlns:a16="http://schemas.microsoft.com/office/drawing/2014/main" id="{ABDE3269-638B-425E-A278-327D866653EF}"/>
                  </a:ext>
                </a:extLst>
              </p:cNvPr>
              <p:cNvSpPr txBox="1"/>
              <p:nvPr/>
            </p:nvSpPr>
            <p:spPr>
              <a:xfrm>
                <a:off x="-9240" y="3025816"/>
                <a:ext cx="7929890" cy="60827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919"/>
                  </a:lnSpc>
                  <a:spcBef>
                    <a:spcPct val="0"/>
                  </a:spcBef>
                </a:pPr>
                <a:r>
                  <a:rPr lang="en-US" u="sng" spc="84" dirty="0">
                    <a:latin typeface="Overpass Light Italics"/>
                  </a:rPr>
                  <a:t>Contact number</a:t>
                </a:r>
              </a:p>
            </p:txBody>
          </p:sp>
          <p:sp>
            <p:nvSpPr>
              <p:cNvPr id="13" name="TextBox 10">
                <a:extLst>
                  <a:ext uri="{FF2B5EF4-FFF2-40B4-BE49-F238E27FC236}">
                    <a16:creationId xmlns:a16="http://schemas.microsoft.com/office/drawing/2014/main" id="{5949ECB3-8658-4691-93FA-B0F42D02C717}"/>
                  </a:ext>
                </a:extLst>
              </p:cNvPr>
              <p:cNvSpPr txBox="1"/>
              <p:nvPr/>
            </p:nvSpPr>
            <p:spPr>
              <a:xfrm>
                <a:off x="-9240" y="3806634"/>
                <a:ext cx="7929890" cy="541000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359"/>
                  </a:lnSpc>
                  <a:spcBef>
                    <a:spcPct val="0"/>
                  </a:spcBef>
                </a:pPr>
                <a:r>
                  <a:rPr lang="en-US" spc="72" dirty="0">
                    <a:latin typeface="Overpass Light"/>
                  </a:rPr>
                  <a:t>1-855-HIN-ALERT</a:t>
                </a:r>
              </a:p>
            </p:txBody>
          </p:sp>
        </p:grp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FB5210E4-C5A5-4593-952D-B167305B8D74}"/>
                </a:ext>
              </a:extLst>
            </p:cNvPr>
            <p:cNvSpPr txBox="1"/>
            <p:nvPr/>
          </p:nvSpPr>
          <p:spPr>
            <a:xfrm>
              <a:off x="1021773" y="4072619"/>
              <a:ext cx="5947418" cy="40929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359"/>
                </a:lnSpc>
                <a:spcBef>
                  <a:spcPct val="0"/>
                </a:spcBef>
              </a:pPr>
              <a:endParaRPr lang="en-US" spc="72" dirty="0">
                <a:latin typeface="Overpass Light"/>
              </a:endParaRPr>
            </a:p>
          </p:txBody>
        </p:sp>
        <p:sp>
          <p:nvSpPr>
            <p:cNvPr id="7" name="TextBox 5">
              <a:extLst>
                <a:ext uri="{FF2B5EF4-FFF2-40B4-BE49-F238E27FC236}">
                  <a16:creationId xmlns:a16="http://schemas.microsoft.com/office/drawing/2014/main" id="{9BA08391-D0CD-4902-B7C8-589D85AF6381}"/>
                </a:ext>
              </a:extLst>
            </p:cNvPr>
            <p:cNvSpPr txBox="1"/>
            <p:nvPr/>
          </p:nvSpPr>
          <p:spPr>
            <a:xfrm>
              <a:off x="1021773" y="3538395"/>
              <a:ext cx="5947418" cy="46115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3919"/>
                </a:lnSpc>
                <a:spcBef>
                  <a:spcPct val="0"/>
                </a:spcBef>
              </a:pPr>
              <a:endParaRPr lang="en-US" u="sng" spc="84" dirty="0">
                <a:latin typeface="Overpass Light Italics"/>
              </a:endParaRPr>
            </a:p>
          </p:txBody>
        </p:sp>
      </p:grpSp>
      <p:pic>
        <p:nvPicPr>
          <p:cNvPr id="14" name="Picture 7">
            <a:extLst>
              <a:ext uri="{FF2B5EF4-FFF2-40B4-BE49-F238E27FC236}">
                <a16:creationId xmlns:a16="http://schemas.microsoft.com/office/drawing/2014/main" id="{AEC03ADC-50F9-4D0F-A47D-1854B3BFFC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463705" y="204835"/>
            <a:ext cx="2425259" cy="727578"/>
          </a:xfrm>
          <a:prstGeom prst="rect">
            <a:avLst/>
          </a:prstGeom>
        </p:spPr>
      </p:pic>
      <p:sp>
        <p:nvSpPr>
          <p:cNvPr id="15" name="TextBox 10">
            <a:extLst>
              <a:ext uri="{FF2B5EF4-FFF2-40B4-BE49-F238E27FC236}">
                <a16:creationId xmlns:a16="http://schemas.microsoft.com/office/drawing/2014/main" id="{6F3489BA-7879-4D88-AF7B-8179A9BA5ABC}"/>
              </a:ext>
            </a:extLst>
          </p:cNvPr>
          <p:cNvSpPr txBox="1"/>
          <p:nvPr/>
        </p:nvSpPr>
        <p:spPr>
          <a:xfrm>
            <a:off x="1149074" y="5090012"/>
            <a:ext cx="3386760" cy="2601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2239"/>
              </a:lnSpc>
              <a:spcBef>
                <a:spcPct val="0"/>
              </a:spcBef>
            </a:pPr>
            <a:r>
              <a:rPr lang="en-US" sz="1599" i="1" spc="47" dirty="0">
                <a:latin typeface="Overpass Light"/>
              </a:rPr>
              <a:t>BOAT ALERT HISTORY REPORT</a:t>
            </a:r>
          </a:p>
        </p:txBody>
      </p:sp>
    </p:spTree>
    <p:extLst>
      <p:ext uri="{BB962C8B-B14F-4D97-AF65-F5344CB8AC3E}">
        <p14:creationId xmlns:p14="http://schemas.microsoft.com/office/powerpoint/2010/main" val="1583008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ATAFILEFULLNAME" val="C:\businesses\boat history\Marketing &amp; Advertising\3-Powerpoints for SlideShare\50 states pptx\fields for merge ppt.xlsx"/>
  <p:tag name="DATAFOLDER" val="C:\businesses\boat history\Marketing &amp; Advertising\3-Powerpoints for SlideShare\50 states pptx\"/>
  <p:tag name="DATAFILE" val="fields for merge ppt.xlsx"/>
  <p:tag name="WORKSHEETINDEX" val="0"/>
  <p:tag name="ROTATEDATA" val="NO"/>
  <p:tag name="OUTPUTFOLDER" val="C:\businesses\boat history\Marketing &amp; Advertising\3-Powerpoints for SlideShare\50 states pptx\"/>
  <p:tag name="MERGEMODE" val="PRESENTATIONS"/>
  <p:tag name="SKIPFEEDBACK" val="YES"/>
  <p:tag name="TESTMODE" val="NO"/>
  <p:tag name="TESTSTARTRECORD" val="1"/>
  <p:tag name="TESTENDRECORD" val="0"/>
  <p:tag name="LASTSAVETOFOLDER" val="C:\businesses\boat history\Marketing &amp; Advertising\3-Powerpoints for SlideShare\50 states pptx\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1941</TotalTime>
  <Words>443</Words>
  <Application>Microsoft Office PowerPoint</Application>
  <PresentationFormat>Widescreen</PresentationFormat>
  <Paragraphs>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Century Gothic</vt:lpstr>
      <vt:lpstr>Overpass Light</vt:lpstr>
      <vt:lpstr>Overpass Light Italics</vt:lpstr>
      <vt:lpstr>Wingdings</vt:lpstr>
      <vt:lpstr>Wingdings 2</vt:lpstr>
      <vt:lpstr>Quotable</vt:lpstr>
      <vt:lpstr>Guam Boat Registration</vt:lpstr>
      <vt:lpstr>Boaters should know about registration requirements, recording methods, and title search guidelines for the State of Guam</vt:lpstr>
      <vt:lpstr>State Reg. No.</vt:lpstr>
      <vt:lpstr>HULL ID Number location</vt:lpstr>
      <vt:lpstr>Liens In Guam</vt:lpstr>
      <vt:lpstr>Boat Registration Lookup In Guam</vt:lpstr>
      <vt:lpstr>Titling Requirement and Fees</vt:lpstr>
      <vt:lpstr>About Boat-Alert.com</vt:lpstr>
      <vt:lpstr>Thank you for listening!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about Hull ID Numbers</dc:title>
  <dc:creator>Nida Noor</dc:creator>
  <cp:lastModifiedBy>Nazir</cp:lastModifiedBy>
  <cp:revision>88</cp:revision>
  <dcterms:created xsi:type="dcterms:W3CDTF">2021-01-09T17:02:51Z</dcterms:created>
  <dcterms:modified xsi:type="dcterms:W3CDTF">2021-12-22T21:40:54Z</dcterms:modified>
</cp:coreProperties>
</file>